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9"/>
  </p:notesMasterIdLst>
  <p:handoutMasterIdLst>
    <p:handoutMasterId r:id="rId20"/>
  </p:handoutMasterIdLst>
  <p:sldIdLst>
    <p:sldId id="371" r:id="rId5"/>
    <p:sldId id="1573" r:id="rId6"/>
    <p:sldId id="650" r:id="rId7"/>
    <p:sldId id="663" r:id="rId8"/>
    <p:sldId id="1567" r:id="rId9"/>
    <p:sldId id="1568" r:id="rId10"/>
    <p:sldId id="668" r:id="rId11"/>
    <p:sldId id="1570" r:id="rId12"/>
    <p:sldId id="1571" r:id="rId13"/>
    <p:sldId id="1572" r:id="rId14"/>
    <p:sldId id="1574" r:id="rId15"/>
    <p:sldId id="1575" r:id="rId16"/>
    <p:sldId id="1576" r:id="rId17"/>
    <p:sldId id="1569" r:id="rId18"/>
  </p:sldIdLst>
  <p:sldSz cx="12192000" cy="6858000"/>
  <p:notesSz cx="6858000" cy="9144000"/>
  <p:embeddedFontLst>
    <p:embeddedFont>
      <p:font typeface="Inter" panose="020B0502030000000004" pitchFamily="34" charset="0"/>
      <p:regular r:id="rId21"/>
      <p:bold r:id="rId22"/>
      <p:italic r:id="rId23"/>
      <p:boldItalic r:id="rId24"/>
    </p:embeddedFont>
    <p:embeddedFont>
      <p:font typeface="Sons Condensed Extrabold" panose="02060906060206060203" pitchFamily="18"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60"/>
    <a:srgbClr val="212121"/>
    <a:srgbClr val="439297"/>
    <a:srgbClr val="C7DBDB"/>
    <a:srgbClr val="96BDBD"/>
    <a:srgbClr val="458A8A"/>
    <a:srgbClr val="58984B"/>
    <a:srgbClr val="BFA682"/>
    <a:srgbClr val="8F7D62"/>
    <a:srgbClr val="43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74" autoAdjust="0"/>
  </p:normalViewPr>
  <p:slideViewPr>
    <p:cSldViewPr snapToGrid="0" snapToObjects="1" showGuides="1">
      <p:cViewPr varScale="1">
        <p:scale>
          <a:sx n="109" d="100"/>
          <a:sy n="109" d="100"/>
        </p:scale>
        <p:origin x="78" y="96"/>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showGuides="1">
      <p:cViewPr varScale="1">
        <p:scale>
          <a:sx n="76" d="100"/>
          <a:sy n="76" d="100"/>
        </p:scale>
        <p:origin x="331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10/27/2023</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10/27/2023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a:t>
            </a:fld>
            <a:endParaRPr lang="en-US" dirty="0"/>
          </a:p>
        </p:txBody>
      </p:sp>
    </p:spTree>
    <p:extLst>
      <p:ext uri="{BB962C8B-B14F-4D97-AF65-F5344CB8AC3E}">
        <p14:creationId xmlns:p14="http://schemas.microsoft.com/office/powerpoint/2010/main" val="158620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unit is powered up, several interface options are available for connecting to the device. This includes Local KVM, Maintenance Ethernet Port and Serial Maintenance port.</a:t>
            </a:r>
          </a:p>
          <a:p>
            <a:r>
              <a:rPr lang="en-US" dirty="0"/>
              <a:t>Please refer to the next video on G100 Access to get more information on the connection/interface options.</a:t>
            </a:r>
          </a:p>
        </p:txBody>
      </p:sp>
    </p:spTree>
    <p:extLst>
      <p:ext uri="{BB962C8B-B14F-4D97-AF65-F5344CB8AC3E}">
        <p14:creationId xmlns:p14="http://schemas.microsoft.com/office/powerpoint/2010/main" val="207440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2</a:t>
            </a:fld>
            <a:endParaRPr lang="en-US" dirty="0"/>
          </a:p>
        </p:txBody>
      </p:sp>
    </p:spTree>
    <p:extLst>
      <p:ext uri="{BB962C8B-B14F-4D97-AF65-F5344CB8AC3E}">
        <p14:creationId xmlns:p14="http://schemas.microsoft.com/office/powerpoint/2010/main" val="312720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baseline="0" dirty="0">
                <a:solidFill>
                  <a:srgbClr val="000000"/>
                </a:solidFill>
                <a:latin typeface="Inter" panose="020B0604020202020204" charset="0"/>
                <a:ea typeface="Inter" panose="020B0604020202020204" charset="0"/>
              </a:rPr>
              <a:t>After unpacking the G100 box, your first step should be to inspect it for visible damage that could have occurred during shipping or unpacking. If damage is observed, usually in the form of bent component leads or loose socketed components, contact GE Technical Support for additional instructions. Depending on the severity of the damage, it may be necessary to return the product to the factory for repair. </a:t>
            </a:r>
          </a:p>
          <a:p>
            <a:endParaRPr lang="en-US" sz="1000" b="0" i="0" u="none" strike="noStrike" baseline="0" dirty="0">
              <a:solidFill>
                <a:srgbClr val="000000"/>
              </a:solidFill>
              <a:latin typeface="Inter" panose="020B0604020202020204" charset="0"/>
              <a:ea typeface="Inter" panose="020B0604020202020204" charset="0"/>
            </a:endParaRPr>
          </a:p>
          <a:p>
            <a:r>
              <a:rPr lang="en-US" sz="1000" b="0" i="0" u="none" strike="noStrike" baseline="0" dirty="0">
                <a:solidFill>
                  <a:srgbClr val="000000"/>
                </a:solidFill>
                <a:latin typeface="Inter" panose="020B0604020202020204" charset="0"/>
                <a:ea typeface="Inter" panose="020B0604020202020204" charset="0"/>
              </a:rPr>
              <a:t>You kit will include the: </a:t>
            </a:r>
            <a:r>
              <a:rPr lang="en-US" sz="1000" b="0" dirty="0">
                <a:latin typeface="Inter" panose="020B0604020202020204" charset="0"/>
                <a:ea typeface="Inter" panose="020B0604020202020204" charset="0"/>
                <a:cs typeface="Times New Roman" panose="02020603050405020304" pitchFamily="18" charset="0"/>
              </a:rPr>
              <a:t>G100 Substation Gateway, Wall / Panel mount kit, DIN rail and hardware kit and some connectors</a:t>
            </a:r>
          </a:p>
          <a:p>
            <a:endParaRPr lang="en-US" sz="1000" dirty="0">
              <a:latin typeface="Inter" panose="020B0604020202020204" charset="0"/>
              <a:ea typeface="Inter" panose="020B0604020202020204" charset="0"/>
            </a:endParaRPr>
          </a:p>
        </p:txBody>
      </p:sp>
    </p:spTree>
    <p:extLst>
      <p:ext uri="{BB962C8B-B14F-4D97-AF65-F5344CB8AC3E}">
        <p14:creationId xmlns:p14="http://schemas.microsoft.com/office/powerpoint/2010/main" val="261387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baseline="0" dirty="0">
                <a:solidFill>
                  <a:srgbClr val="000000"/>
                </a:solidFill>
                <a:latin typeface="Inter" panose="020B0604020202020204" charset="0"/>
                <a:ea typeface="Inter" panose="020B0604020202020204" charset="0"/>
              </a:rPr>
              <a:t>The G100 device can be installed as either wall / panel mounted, or DIN Rail mount.</a:t>
            </a:r>
          </a:p>
          <a:p>
            <a:r>
              <a:rPr lang="en-US" sz="1000" b="0" i="0" u="none" strike="noStrike" baseline="0" dirty="0">
                <a:solidFill>
                  <a:srgbClr val="000000"/>
                </a:solidFill>
                <a:latin typeface="Inter" panose="020B0604020202020204" charset="0"/>
                <a:ea typeface="Inter" panose="020B0604020202020204" charset="0"/>
              </a:rPr>
              <a:t>Here is a brief overview on the installation steps and what is included in your hardware kit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chemeClr val="bg1"/>
                </a:solidFill>
                <a:latin typeface="Inter" panose="020B0604020202020204" charset="0"/>
                <a:ea typeface="Inter" panose="020B0604020202020204" charset="0"/>
              </a:rPr>
              <a:t>Refer to</a:t>
            </a:r>
            <a:r>
              <a:rPr lang="en-US" sz="1000" b="0" dirty="0">
                <a:solidFill>
                  <a:schemeClr val="bg1"/>
                </a:solidFill>
                <a:latin typeface="Inter" panose="020B0604020202020204" charset="0"/>
                <a:ea typeface="Inter" panose="020B0604020202020204" charset="0"/>
              </a:rPr>
              <a:t> (994-0155) </a:t>
            </a:r>
            <a:r>
              <a:rPr lang="en-US" sz="1000" b="0" dirty="0" err="1">
                <a:solidFill>
                  <a:schemeClr val="bg1"/>
                </a:solidFill>
                <a:latin typeface="Inter" panose="020B0604020202020204" charset="0"/>
                <a:ea typeface="Inter" panose="020B0604020202020204" charset="0"/>
              </a:rPr>
              <a:t>Multilin</a:t>
            </a:r>
            <a:r>
              <a:rPr lang="en-US" sz="1000" b="0" dirty="0">
                <a:solidFill>
                  <a:schemeClr val="bg1"/>
                </a:solidFill>
                <a:latin typeface="Inter" panose="020B0604020202020204" charset="0"/>
                <a:ea typeface="Inter" panose="020B0604020202020204" charset="0"/>
              </a:rPr>
              <a:t> G100 Substation Gateway Instruction Manual </a:t>
            </a:r>
            <a:r>
              <a:rPr lang="en-US" sz="1000" b="0" dirty="0">
                <a:latin typeface="Inter" panose="020B0604020202020204" charset="0"/>
                <a:ea typeface="Inter" panose="020B0604020202020204" charset="0"/>
              </a:rPr>
              <a:t>for more details on full installation procedure</a:t>
            </a:r>
          </a:p>
          <a:p>
            <a:endParaRPr lang="en-US" sz="1000" b="0" i="0" u="none" strike="noStrike" baseline="0" dirty="0">
              <a:solidFill>
                <a:srgbClr val="000000"/>
              </a:solidFill>
              <a:latin typeface="Inter" panose="020B0604020202020204" charset="0"/>
              <a:ea typeface="Inter" panose="020B0604020202020204" charset="0"/>
            </a:endParaRPr>
          </a:p>
          <a:p>
            <a:r>
              <a:rPr lang="en-US" sz="1000" b="0" i="0" u="none" strike="noStrike" baseline="0" dirty="0">
                <a:solidFill>
                  <a:srgbClr val="000000"/>
                </a:solidFill>
                <a:latin typeface="Inter" panose="020B0604020202020204" charset="0"/>
                <a:ea typeface="Inter" panose="020B0604020202020204" charset="0"/>
              </a:rPr>
              <a:t>The G100 shall be installed in: </a:t>
            </a:r>
          </a:p>
          <a:p>
            <a:r>
              <a:rPr lang="en-US" sz="1000" b="0" i="0" u="none" strike="noStrike" baseline="0" dirty="0">
                <a:solidFill>
                  <a:srgbClr val="000000"/>
                </a:solidFill>
                <a:latin typeface="Inter" panose="020B0604020202020204" charset="0"/>
                <a:ea typeface="Inter" panose="020B0604020202020204" charset="0"/>
              </a:rPr>
              <a:t>• Pollution Degree II, non-hazardous and restricted access location, </a:t>
            </a:r>
          </a:p>
          <a:p>
            <a:r>
              <a:rPr lang="en-US" sz="1000" b="0" i="0" u="none" strike="noStrike" baseline="0" dirty="0">
                <a:solidFill>
                  <a:srgbClr val="000000"/>
                </a:solidFill>
                <a:latin typeface="Inter" panose="020B0604020202020204" charset="0"/>
                <a:ea typeface="Inter" panose="020B0604020202020204" charset="0"/>
              </a:rPr>
              <a:t>• Environment where the ambient temperature does not exceed the rating of the product, </a:t>
            </a:r>
          </a:p>
          <a:p>
            <a:r>
              <a:rPr lang="en-US" sz="1000" b="0" i="0" u="none" strike="noStrike" baseline="0" dirty="0">
                <a:solidFill>
                  <a:srgbClr val="000000"/>
                </a:solidFill>
                <a:latin typeface="Inter" panose="020B0604020202020204" charset="0"/>
                <a:ea typeface="Inter" panose="020B0604020202020204" charset="0"/>
              </a:rPr>
              <a:t>• Air flow is not restricted.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solidFill>
                <a:schemeClr val="bg1"/>
              </a:solidFill>
              <a:latin typeface="Inter" panose="020B0604020202020204" charset="0"/>
              <a:ea typeface="Inter" panose="020B0604020202020204" charset="0"/>
            </a:endParaRPr>
          </a:p>
          <a:p>
            <a:endParaRPr lang="en-US" sz="1000" dirty="0">
              <a:latin typeface="Inter" panose="020B0604020202020204" charset="0"/>
              <a:ea typeface="Inter" panose="020B0604020202020204" charset="0"/>
            </a:endParaRPr>
          </a:p>
        </p:txBody>
      </p:sp>
      <p:sp>
        <p:nvSpPr>
          <p:cNvPr id="4" name="Slide Number Placeholder 3"/>
          <p:cNvSpPr>
            <a:spLocks noGrp="1"/>
          </p:cNvSpPr>
          <p:nvPr>
            <p:ph type="sldNum" sz="quarter" idx="5"/>
          </p:nvPr>
        </p:nvSpPr>
        <p:spPr/>
        <p:txBody>
          <a:bodyPr/>
          <a:lstStyle/>
          <a:p>
            <a:fld id="{F4BFF387-9D57-4C4A-857D-AC6507407006}" type="slidenum">
              <a:rPr lang="en-US" smtClean="0"/>
              <a:pPr/>
              <a:t>4</a:t>
            </a:fld>
            <a:endParaRPr lang="en-US" dirty="0"/>
          </a:p>
        </p:txBody>
      </p:sp>
    </p:spTree>
    <p:extLst>
      <p:ext uri="{BB962C8B-B14F-4D97-AF65-F5344CB8AC3E}">
        <p14:creationId xmlns:p14="http://schemas.microsoft.com/office/powerpoint/2010/main" val="378497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chemeClr val="bg1"/>
                </a:solidFill>
                <a:latin typeface="Inter" panose="020B0604020202020204" charset="0"/>
                <a:ea typeface="Inter" panose="020B0604020202020204" charset="0"/>
              </a:rPr>
              <a:t>This slide is an overview of the G100 Top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solidFill>
                <a:schemeClr val="bg1"/>
              </a:solidFill>
              <a:latin typeface="Inter" panose="020B0604020202020204" charset="0"/>
              <a:ea typeface="Inte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chemeClr val="bg1"/>
                </a:solidFill>
                <a:latin typeface="Inter" panose="020B0604020202020204" charset="0"/>
                <a:ea typeface="Inter" panose="020B0604020202020204" charset="0"/>
              </a:rPr>
              <a:t>G100 is equipped with an internal general purpose Input/ Output Interface(GPIO) indicated by numbers 7 and 8 in the figure. </a:t>
            </a:r>
          </a:p>
          <a:p>
            <a:r>
              <a:rPr lang="en-US" sz="1000" b="0" i="0" u="none" strike="noStrike" baseline="0" dirty="0">
                <a:solidFill>
                  <a:srgbClr val="000000"/>
                </a:solidFill>
                <a:latin typeface="Inter" panose="020B0604020202020204" charset="0"/>
                <a:ea typeface="Inter" panose="020B0604020202020204" charset="0"/>
              </a:rPr>
              <a:t>G100 can communicate with D20 peripheral modules. To communicate with D20 peripheral I/O modules the G100 requires the installation and configuration of the optional D.20 HDLC PCIe card indicated by the number 9 in the figure</a:t>
            </a:r>
            <a:endParaRPr lang="en-US" sz="1000" b="0" i="0" u="none" strike="noStrike" baseline="0" dirty="0">
              <a:solidFill>
                <a:schemeClr val="bg1"/>
              </a:solidFill>
              <a:latin typeface="Inter" panose="020B0604020202020204" charset="0"/>
              <a:ea typeface="Inte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baseline="0" dirty="0">
              <a:solidFill>
                <a:schemeClr val="bg1"/>
              </a:solidFill>
              <a:latin typeface="Inter" panose="020B0604020202020204" charset="0"/>
              <a:ea typeface="Inte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solidFill>
                  <a:schemeClr val="bg1"/>
                </a:solidFill>
                <a:latin typeface="Inter" panose="020B0604020202020204" charset="0"/>
                <a:ea typeface="Inter" panose="020B0604020202020204" charset="0"/>
              </a:rPr>
              <a:t>Refer to</a:t>
            </a:r>
            <a:r>
              <a:rPr lang="en-US" sz="1000" b="0" dirty="0">
                <a:solidFill>
                  <a:schemeClr val="bg1"/>
                </a:solidFill>
                <a:latin typeface="Inter" panose="020B0604020202020204" charset="0"/>
                <a:ea typeface="Inter" panose="020B0604020202020204" charset="0"/>
              </a:rPr>
              <a:t> (994-0155) </a:t>
            </a:r>
            <a:r>
              <a:rPr lang="en-US" sz="1000" b="0" dirty="0" err="1">
                <a:solidFill>
                  <a:schemeClr val="bg1"/>
                </a:solidFill>
                <a:latin typeface="Inter" panose="020B0604020202020204" charset="0"/>
                <a:ea typeface="Inter" panose="020B0604020202020204" charset="0"/>
              </a:rPr>
              <a:t>Multilin</a:t>
            </a:r>
            <a:r>
              <a:rPr lang="en-US" sz="1000" b="0" dirty="0">
                <a:solidFill>
                  <a:schemeClr val="bg1"/>
                </a:solidFill>
                <a:latin typeface="Inter" panose="020B0604020202020204" charset="0"/>
                <a:ea typeface="Inter" panose="020B0604020202020204" charset="0"/>
              </a:rPr>
              <a:t> G100 Substation Gateway Instruction Manual for more details</a:t>
            </a:r>
          </a:p>
          <a:p>
            <a:endParaRPr lang="en-US" sz="1000" dirty="0">
              <a:latin typeface="Inter" panose="020B0604020202020204" charset="0"/>
              <a:ea typeface="Inter" panose="020B0604020202020204" charset="0"/>
            </a:endParaRPr>
          </a:p>
        </p:txBody>
      </p:sp>
      <p:sp>
        <p:nvSpPr>
          <p:cNvPr id="4" name="Slide Number Placeholder 3"/>
          <p:cNvSpPr>
            <a:spLocks noGrp="1"/>
          </p:cNvSpPr>
          <p:nvPr>
            <p:ph type="sldNum" sz="quarter" idx="5"/>
          </p:nvPr>
        </p:nvSpPr>
        <p:spPr/>
        <p:txBody>
          <a:bodyPr/>
          <a:lstStyle/>
          <a:p>
            <a:fld id="{F4BFF387-9D57-4C4A-857D-AC6507407006}" type="slidenum">
              <a:rPr lang="en-US" smtClean="0"/>
              <a:pPr/>
              <a:t>5</a:t>
            </a:fld>
            <a:endParaRPr lang="en-US" dirty="0"/>
          </a:p>
        </p:txBody>
      </p:sp>
    </p:spTree>
    <p:extLst>
      <p:ext uri="{BB962C8B-B14F-4D97-AF65-F5344CB8AC3E}">
        <p14:creationId xmlns:p14="http://schemas.microsoft.com/office/powerpoint/2010/main" val="42891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Inter" panose="020B0604020202020204" charset="0"/>
                <a:ea typeface="Inter" panose="020B0604020202020204" charset="0"/>
              </a:rPr>
              <a:t>This slide talks about the G100 bottom and front panel views.</a:t>
            </a:r>
          </a:p>
          <a:p>
            <a:r>
              <a:rPr lang="en-US" sz="1000" dirty="0">
                <a:latin typeface="Inter" panose="020B0604020202020204" charset="0"/>
                <a:ea typeface="Inter" panose="020B0604020202020204" charset="0"/>
              </a:rPr>
              <a:t>Number 11 on the G100 Bottom panel is for the GPIO DI connections</a:t>
            </a:r>
          </a:p>
          <a:p>
            <a:endParaRPr lang="en-US" sz="1000" dirty="0">
              <a:latin typeface="Inter" panose="020B0604020202020204" charset="0"/>
              <a:ea typeface="Inter" panose="020B0604020202020204" charset="0"/>
            </a:endParaRPr>
          </a:p>
          <a:p>
            <a:r>
              <a:rPr lang="en-US" sz="1000" dirty="0">
                <a:latin typeface="Inter" panose="020B0604020202020204" charset="0"/>
                <a:ea typeface="Inter" panose="020B0604020202020204" charset="0"/>
              </a:rPr>
              <a:t>The LED’s marked as 15,16,17 on the Front Panel are the GPIO DI Channel/ DO Channel/ AI sampling indications at runtime. </a:t>
            </a:r>
          </a:p>
          <a:p>
            <a:endParaRPr lang="en-US" sz="1000" dirty="0">
              <a:latin typeface="Inter" panose="020B0604020202020204" charset="0"/>
              <a:ea typeface="Inter" panose="020B0604020202020204" charset="0"/>
            </a:endParaRPr>
          </a:p>
          <a:p>
            <a:r>
              <a:rPr lang="en-US" sz="1000" dirty="0">
                <a:latin typeface="Inter" panose="020B0604020202020204" charset="0"/>
                <a:ea typeface="Inter" panose="020B0604020202020204" charset="0"/>
              </a:rPr>
              <a:t>Number 19 - </a:t>
            </a:r>
            <a:r>
              <a:rPr lang="en-US" sz="1000" b="0" i="0" u="none" strike="noStrike" baseline="0" dirty="0">
                <a:solidFill>
                  <a:srgbClr val="000000"/>
                </a:solidFill>
                <a:latin typeface="Inter" panose="020B0604020202020204" charset="0"/>
                <a:ea typeface="Inter" panose="020B0604020202020204" charset="0"/>
              </a:rPr>
              <a:t>Each serial port has LED activity (Tx/Rx) indicators on the front panel: </a:t>
            </a:r>
          </a:p>
          <a:p>
            <a:r>
              <a:rPr lang="en-US" sz="1000" b="0" i="0" u="none" strike="noStrike" baseline="0" dirty="0">
                <a:solidFill>
                  <a:srgbClr val="000000"/>
                </a:solidFill>
                <a:latin typeface="Inter" panose="020B0604020202020204" charset="0"/>
                <a:ea typeface="Inter" panose="020B0604020202020204" charset="0"/>
              </a:rPr>
              <a:t>• Tx Activity (Green) </a:t>
            </a:r>
          </a:p>
          <a:p>
            <a:r>
              <a:rPr lang="en-US" sz="1000" b="0" i="0" u="none" strike="noStrike" baseline="0" dirty="0">
                <a:solidFill>
                  <a:srgbClr val="000000"/>
                </a:solidFill>
                <a:latin typeface="Inter" panose="020B0604020202020204" charset="0"/>
                <a:ea typeface="Inter" panose="020B0604020202020204" charset="0"/>
              </a:rPr>
              <a:t>• Rx Activity (Red </a:t>
            </a:r>
          </a:p>
          <a:p>
            <a:endParaRPr lang="en-US" sz="1000" dirty="0">
              <a:latin typeface="Inter" panose="020B0604020202020204" charset="0"/>
              <a:ea typeface="Inter" panose="020B0604020202020204" charset="0"/>
            </a:endParaRPr>
          </a:p>
          <a:p>
            <a:r>
              <a:rPr lang="en-US" sz="1000" b="0" i="0" u="none" strike="noStrike" baseline="0" dirty="0">
                <a:solidFill>
                  <a:srgbClr val="000000"/>
                </a:solidFill>
                <a:latin typeface="Inter" panose="020B0604020202020204" charset="0"/>
                <a:ea typeface="Inter" panose="020B0604020202020204" charset="0"/>
              </a:rPr>
              <a:t>Number 18 - Each SFP port has LED indicators on the front panel: </a:t>
            </a:r>
          </a:p>
          <a:p>
            <a:r>
              <a:rPr lang="en-US" sz="1000" b="0" i="0" u="none" strike="noStrike" baseline="0" dirty="0">
                <a:solidFill>
                  <a:srgbClr val="000000"/>
                </a:solidFill>
                <a:latin typeface="Inter" panose="020B0604020202020204" charset="0"/>
                <a:ea typeface="Inter" panose="020B0604020202020204" charset="0"/>
              </a:rPr>
              <a:t>• Activity (Green) </a:t>
            </a:r>
          </a:p>
          <a:p>
            <a:r>
              <a:rPr lang="en-US" sz="1000" b="0" i="0" u="none" strike="noStrike" baseline="0" dirty="0">
                <a:solidFill>
                  <a:srgbClr val="000000"/>
                </a:solidFill>
                <a:latin typeface="Inter" panose="020B0604020202020204" charset="0"/>
                <a:ea typeface="Inter" panose="020B0604020202020204" charset="0"/>
              </a:rPr>
              <a:t>• Link (Orange) </a:t>
            </a:r>
          </a:p>
          <a:p>
            <a:endParaRPr lang="en-US" sz="1000" dirty="0">
              <a:latin typeface="Inter" panose="020B0604020202020204" charset="0"/>
              <a:ea typeface="Inter" panose="020B0604020202020204" charset="0"/>
            </a:endParaRPr>
          </a:p>
          <a:p>
            <a:r>
              <a:rPr lang="en-US" sz="1000" dirty="0">
                <a:latin typeface="Inter" panose="020B0604020202020204" charset="0"/>
                <a:ea typeface="Inter" panose="020B0604020202020204" charset="0"/>
              </a:rPr>
              <a:t>Check Number – 21 Power on LED for successful power up</a:t>
            </a:r>
          </a:p>
          <a:p>
            <a:endParaRPr lang="en-US" sz="1000" dirty="0">
              <a:latin typeface="Inter" panose="020B0604020202020204" charset="0"/>
              <a:ea typeface="Inter" panose="020B0604020202020204" charset="0"/>
            </a:endParaRPr>
          </a:p>
        </p:txBody>
      </p:sp>
      <p:sp>
        <p:nvSpPr>
          <p:cNvPr id="4" name="Slide Number Placeholder 3"/>
          <p:cNvSpPr>
            <a:spLocks noGrp="1"/>
          </p:cNvSpPr>
          <p:nvPr>
            <p:ph type="sldNum" sz="quarter" idx="5"/>
          </p:nvPr>
        </p:nvSpPr>
        <p:spPr/>
        <p:txBody>
          <a:bodyPr/>
          <a:lstStyle/>
          <a:p>
            <a:fld id="{F4BFF387-9D57-4C4A-857D-AC6507407006}" type="slidenum">
              <a:rPr lang="en-US" smtClean="0"/>
              <a:pPr/>
              <a:t>6</a:t>
            </a:fld>
            <a:endParaRPr lang="en-US" dirty="0"/>
          </a:p>
        </p:txBody>
      </p:sp>
    </p:spTree>
    <p:extLst>
      <p:ext uri="{BB962C8B-B14F-4D97-AF65-F5344CB8AC3E}">
        <p14:creationId xmlns:p14="http://schemas.microsoft.com/office/powerpoint/2010/main" val="271488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cs typeface="Times New Roman" panose="02020603050405020304" pitchFamily="18" charset="0"/>
              </a:rPr>
              <a:t>G100 system redundancy is available starting with Firmware version 3.00.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cs typeface="Times New Roman" panose="02020603050405020304" pitchFamily="18" charset="0"/>
              </a:rPr>
              <a:t>G100 redundancy requires two identical model and configuration G100 units and zero, one, or two RS232 switch panels when connecting to RS232 devices. </a:t>
            </a:r>
            <a:r>
              <a:rPr lang="en-US" sz="1200" dirty="0">
                <a:solidFill>
                  <a:schemeClr val="tx2"/>
                </a:solidFill>
                <a:cs typeface="Times New Roman" panose="02020603050405020304" pitchFamily="18" charset="0"/>
              </a:rPr>
              <a:t>RS232 switch panels are not required when connecting to RS-485 devices.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cs typeface="Times New Roman" panose="02020603050405020304" pitchFamily="18" charset="0"/>
              </a:rPr>
              <a:t>A redundant G100 setup allows a secondary G100 to automatically take over operations from a paired G100 unit that has failed.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cs typeface="Times New Roman" panose="02020603050405020304" pitchFamily="18" charset="0"/>
              </a:rPr>
              <a:t>As you can see here is different components needed to implement G100 redundancy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Refer to G100 Substation Gateway Instruction Manual for more details on Redundancy wiring and configuration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139817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are some key documents available and The Technical Support Library point you to the documentation and support repository. </a:t>
            </a:r>
          </a:p>
          <a:p>
            <a:r>
              <a:rPr lang="en-US" dirty="0"/>
              <a:t>The link takes you to the Tech Support page where you can select the G100 Substation Gateway, RTU and Controller folder. You can select the desired firmware version folder to see the list of available documents and support resources</a:t>
            </a:r>
          </a:p>
          <a:p>
            <a:endParaRPr lang="en-US" dirty="0"/>
          </a:p>
        </p:txBody>
      </p:sp>
    </p:spTree>
    <p:extLst>
      <p:ext uri="{BB962C8B-B14F-4D97-AF65-F5344CB8AC3E}">
        <p14:creationId xmlns:p14="http://schemas.microsoft.com/office/powerpoint/2010/main" val="341989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Release notes o</a:t>
            </a:r>
            <a:r>
              <a:rPr lang="en-US" sz="1200" dirty="0">
                <a:solidFill>
                  <a:schemeClr val="tx2"/>
                </a:solidFill>
                <a:cs typeface="Segoe UI Light" panose="020B0502040204020203" pitchFamily="34" charset="0"/>
              </a:rPr>
              <a:t>utline key features, capabilities, and known issues within the MCP at the </a:t>
            </a:r>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9</a:t>
            </a:fld>
            <a:endParaRPr lang="en-US" dirty="0"/>
          </a:p>
        </p:txBody>
      </p:sp>
    </p:spTree>
    <p:extLst>
      <p:ext uri="{BB962C8B-B14F-4D97-AF65-F5344CB8AC3E}">
        <p14:creationId xmlns:p14="http://schemas.microsoft.com/office/powerpoint/2010/main" val="588604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ent With Pane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58C403-0B2A-728B-0EB3-D9B5AA9B8F3F}"/>
              </a:ext>
            </a:extLst>
          </p:cNvPr>
          <p:cNvSpPr/>
          <p:nvPr userDrawn="1"/>
        </p:nvSpPr>
        <p:spPr>
          <a:xfrm>
            <a:off x="-12700" y="6523646"/>
            <a:ext cx="12217400" cy="333110"/>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CA">
              <a:solidFill>
                <a:schemeClr val="tx1"/>
              </a:solidFill>
            </a:endParaRPr>
          </a:p>
        </p:txBody>
      </p:sp>
      <p:sp>
        <p:nvSpPr>
          <p:cNvPr id="2" name="Rectangle 1">
            <a:extLst>
              <a:ext uri="{FF2B5EF4-FFF2-40B4-BE49-F238E27FC236}">
                <a16:creationId xmlns:a16="http://schemas.microsoft.com/office/drawing/2014/main" id="{D78CB484-939B-6F7B-F43A-6D8A8BA7254B}"/>
              </a:ext>
            </a:extLst>
          </p:cNvPr>
          <p:cNvSpPr/>
          <p:nvPr userDrawn="1"/>
        </p:nvSpPr>
        <p:spPr>
          <a:xfrm>
            <a:off x="9353886" y="-1"/>
            <a:ext cx="2850814" cy="6777929"/>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CA">
              <a:solidFill>
                <a:schemeClr val="tx1"/>
              </a:solidFill>
            </a:endParaRPr>
          </a:p>
        </p:txBody>
      </p:sp>
      <p:sp>
        <p:nvSpPr>
          <p:cNvPr id="10" name="AutoShape 3"/>
          <p:cNvSpPr>
            <a:spLocks noChangeAspect="1" noChangeArrowheads="1" noTextEdit="1"/>
          </p:cNvSpPr>
          <p:nvPr/>
        </p:nvSpPr>
        <p:spPr bwMode="auto">
          <a:xfrm>
            <a:off x="365125" y="365126"/>
            <a:ext cx="901701" cy="90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885" tIns="30442" rIns="60885" bIns="30442" numCol="1" anchor="t" anchorCtr="0" compatLnSpc="1">
            <a:prstTxWarp prst="textNoShape">
              <a:avLst/>
            </a:prstTxWarp>
          </a:bodyPr>
          <a:lstStyle/>
          <a:p>
            <a:endParaRPr lang="en-CA" sz="1598" dirty="0"/>
          </a:p>
        </p:txBody>
      </p:sp>
      <p:sp>
        <p:nvSpPr>
          <p:cNvPr id="3" name="Text Placeholder 2"/>
          <p:cNvSpPr>
            <a:spLocks noGrp="1"/>
          </p:cNvSpPr>
          <p:nvPr>
            <p:ph type="body" sz="quarter" idx="10" hasCustomPrompt="1"/>
          </p:nvPr>
        </p:nvSpPr>
        <p:spPr>
          <a:xfrm>
            <a:off x="352425" y="514350"/>
            <a:ext cx="7335441" cy="1294130"/>
          </a:xfrm>
          <a:prstGeom prst="rect">
            <a:avLst/>
          </a:prstGeom>
        </p:spPr>
        <p:txBody>
          <a:bodyPr/>
          <a:lstStyle>
            <a:lvl1pPr marL="0" indent="0">
              <a:buFontTx/>
              <a:buNone/>
              <a:defRPr sz="1798" baseline="0">
                <a:solidFill>
                  <a:schemeClr val="accent1"/>
                </a:solidFill>
              </a:defRPr>
            </a:lvl1pPr>
            <a:lvl2pPr marL="127850" indent="0">
              <a:buFontTx/>
              <a:buNone/>
              <a:defRPr>
                <a:solidFill>
                  <a:schemeClr val="bg1"/>
                </a:solidFill>
              </a:defRPr>
            </a:lvl2pPr>
            <a:lvl3pPr marL="0" indent="0">
              <a:buFontTx/>
              <a:buNone/>
              <a:defRPr>
                <a:solidFill>
                  <a:schemeClr val="bg1"/>
                </a:solidFill>
              </a:defRPr>
            </a:lvl3pPr>
            <a:lvl4pPr marL="127850" indent="0">
              <a:buFontTx/>
              <a:buNone/>
              <a:defRPr>
                <a:solidFill>
                  <a:schemeClr val="bg1"/>
                </a:solidFill>
              </a:defRPr>
            </a:lvl4pPr>
            <a:lvl5pPr marL="0" indent="0">
              <a:buFontTx/>
              <a:buNone/>
              <a:defRPr>
                <a:solidFill>
                  <a:schemeClr val="bg1"/>
                </a:solidFill>
              </a:defRPr>
            </a:lvl5pPr>
          </a:lstStyle>
          <a:p>
            <a:pPr lvl="0"/>
            <a:r>
              <a:rPr lang="en-US" dirty="0"/>
              <a:t>This is a blank slide for bullet style to be used. </a:t>
            </a:r>
          </a:p>
          <a:p>
            <a:pPr lvl="0"/>
            <a:r>
              <a:rPr lang="en-US" dirty="0"/>
              <a:t>Follow the given style scrupulously: bullets, font, spacing</a:t>
            </a:r>
          </a:p>
          <a:p>
            <a:pPr lvl="0"/>
            <a:r>
              <a:rPr lang="en-US" dirty="0"/>
              <a:t>Once you’ve finished your file, please remove this slide.</a:t>
            </a:r>
          </a:p>
        </p:txBody>
      </p:sp>
      <p:sp>
        <p:nvSpPr>
          <p:cNvPr id="6" name="Text Placeholder 4"/>
          <p:cNvSpPr>
            <a:spLocks noGrp="1"/>
          </p:cNvSpPr>
          <p:nvPr>
            <p:ph type="body" sz="quarter" idx="11" hasCustomPrompt="1"/>
          </p:nvPr>
        </p:nvSpPr>
        <p:spPr>
          <a:xfrm>
            <a:off x="338871" y="1962342"/>
            <a:ext cx="7362546" cy="1040069"/>
          </a:xfrm>
          <a:prstGeom prst="rect">
            <a:avLst/>
          </a:prstGeom>
        </p:spPr>
        <p:txBody>
          <a:bodyPr/>
          <a:lstStyle>
            <a:lvl1pPr marL="0" indent="0">
              <a:buFont typeface="Wingdings" panose="05000000000000000000" pitchFamily="2" charset="2"/>
              <a:buNone/>
              <a:defRPr baseline="0">
                <a:solidFill>
                  <a:schemeClr val="accent1"/>
                </a:solidFill>
                <a:sym typeface="Wingdings" panose="05000000000000000000" pitchFamily="2" charset="2"/>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Bullet style to use as below.</a:t>
            </a:r>
          </a:p>
          <a:p>
            <a:pPr lvl="0"/>
            <a:r>
              <a:rPr lang="en-US" dirty="0"/>
              <a:t>Notes:</a:t>
            </a:r>
          </a:p>
          <a:p>
            <a:pPr lvl="1"/>
            <a:r>
              <a:rPr lang="en-US" dirty="0"/>
              <a:t>Level 1 is always given in bold </a:t>
            </a:r>
          </a:p>
          <a:p>
            <a:pPr lvl="1"/>
            <a:r>
              <a:rPr lang="en-US" dirty="0"/>
              <a:t>For all other levels, words to put focus on should be given in bold letters.</a:t>
            </a:r>
          </a:p>
          <a:p>
            <a:pPr lvl="0"/>
            <a:endParaRPr lang="en-US" dirty="0"/>
          </a:p>
          <a:p>
            <a:pPr lvl="0"/>
            <a:endParaRPr lang="en-US" dirty="0"/>
          </a:p>
          <a:p>
            <a:pPr lvl="0"/>
            <a:endParaRPr lang="en-US" dirty="0"/>
          </a:p>
        </p:txBody>
      </p:sp>
      <p:sp>
        <p:nvSpPr>
          <p:cNvPr id="19" name="Text Placeholder 6">
            <a:extLst>
              <a:ext uri="{FF2B5EF4-FFF2-40B4-BE49-F238E27FC236}">
                <a16:creationId xmlns:a16="http://schemas.microsoft.com/office/drawing/2014/main" id="{F75D29BE-C954-420B-A778-81F65381BA61}"/>
              </a:ext>
            </a:extLst>
          </p:cNvPr>
          <p:cNvSpPr>
            <a:spLocks noGrp="1"/>
          </p:cNvSpPr>
          <p:nvPr>
            <p:ph type="body" sz="quarter" idx="16"/>
          </p:nvPr>
        </p:nvSpPr>
        <p:spPr>
          <a:xfrm>
            <a:off x="338871" y="3156273"/>
            <a:ext cx="7362547" cy="3013772"/>
          </a:xfrm>
          <a:prstGeom prst="rect">
            <a:avLst/>
          </a:prstGeom>
        </p:spPr>
        <p:txBody>
          <a:bodyPr/>
          <a:lstStyle>
            <a:lvl1pPr marL="179784" indent="-179784">
              <a:lnSpc>
                <a:spcPct val="100000"/>
              </a:lnSpc>
              <a:spcBef>
                <a:spcPts val="499"/>
              </a:spcBef>
              <a:spcAft>
                <a:spcPts val="499"/>
              </a:spcAft>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5pPr>
              <a:defRPr>
                <a:solidFill>
                  <a:schemeClr val="accent1">
                    <a:lumMod val="75000"/>
                  </a:schemeClr>
                </a:solidFill>
              </a:defRPr>
            </a:lvl5pPr>
          </a:lstStyle>
          <a:p>
            <a:pPr marL="360000" indent="-360000">
              <a:lnSpc>
                <a:spcPct val="100000"/>
              </a:lnSpc>
              <a:spcBef>
                <a:spcPts val="1000"/>
              </a:spcBef>
              <a:spcAft>
                <a:spcPts val="1000"/>
              </a:spcAft>
            </a:pPr>
            <a:r>
              <a:rPr lang="en-US" b="1" dirty="0"/>
              <a:t>Level 1</a:t>
            </a:r>
          </a:p>
          <a:p>
            <a:pPr marL="359568" lvl="1" indent="-179784">
              <a:lnSpc>
                <a:spcPct val="100000"/>
              </a:lnSpc>
              <a:spcBef>
                <a:spcPts val="499"/>
              </a:spcBef>
              <a:spcAft>
                <a:spcPts val="499"/>
              </a:spcAft>
              <a:buFont typeface="Courier New" panose="02070309020205020404" pitchFamily="49" charset="0"/>
              <a:buChar char="o"/>
            </a:pPr>
            <a:r>
              <a:rPr lang="en-US" dirty="0"/>
              <a:t>Level 2</a:t>
            </a:r>
          </a:p>
          <a:p>
            <a:pPr marL="539352" lvl="2" indent="-179784">
              <a:lnSpc>
                <a:spcPct val="100000"/>
              </a:lnSpc>
              <a:spcBef>
                <a:spcPts val="499"/>
              </a:spcBef>
              <a:spcAft>
                <a:spcPts val="499"/>
              </a:spcAft>
              <a:buFont typeface="Wingdings" panose="05000000000000000000" pitchFamily="2" charset="2"/>
              <a:buChar char="v"/>
            </a:pPr>
            <a:r>
              <a:rPr lang="en-US" dirty="0"/>
              <a:t>Level 3</a:t>
            </a:r>
          </a:p>
          <a:p>
            <a:pPr marL="719136" lvl="4" indent="-179784">
              <a:lnSpc>
                <a:spcPct val="100000"/>
              </a:lnSpc>
              <a:spcBef>
                <a:spcPts val="499"/>
              </a:spcBef>
              <a:spcAft>
                <a:spcPts val="499"/>
              </a:spcAft>
              <a:buFont typeface="Wingdings" panose="05000000000000000000" pitchFamily="2" charset="2"/>
              <a:buChar char="q"/>
            </a:pPr>
            <a:r>
              <a:rPr lang="en-US" dirty="0"/>
              <a:t>Level 4</a:t>
            </a:r>
          </a:p>
          <a:p>
            <a:pPr marL="898920" lvl="4" indent="-179784">
              <a:lnSpc>
                <a:spcPct val="100000"/>
              </a:lnSpc>
              <a:spcBef>
                <a:spcPts val="499"/>
              </a:spcBef>
              <a:spcAft>
                <a:spcPts val="499"/>
              </a:spcAft>
              <a:buFont typeface="Wingdings" panose="05000000000000000000" pitchFamily="2" charset="2"/>
              <a:buChar char="Ø"/>
            </a:pPr>
            <a:r>
              <a:rPr lang="en-US" dirty="0"/>
              <a:t>Level 5</a:t>
            </a:r>
          </a:p>
          <a:p>
            <a:pPr marL="1078704" lvl="4" indent="-179784">
              <a:lnSpc>
                <a:spcPct val="100000"/>
              </a:lnSpc>
              <a:spcBef>
                <a:spcPts val="499"/>
              </a:spcBef>
              <a:spcAft>
                <a:spcPts val="499"/>
              </a:spcAft>
              <a:buFont typeface="Wingdings" panose="05000000000000000000" pitchFamily="2" charset="2"/>
              <a:buChar char="§"/>
            </a:pPr>
            <a:r>
              <a:rPr lang="en-US" dirty="0"/>
              <a:t>Level 6</a:t>
            </a:r>
          </a:p>
          <a:p>
            <a:pPr marL="1258488" lvl="4" indent="-179784">
              <a:lnSpc>
                <a:spcPct val="100000"/>
              </a:lnSpc>
              <a:spcBef>
                <a:spcPts val="499"/>
              </a:spcBef>
              <a:spcAft>
                <a:spcPts val="499"/>
              </a:spcAft>
              <a:buFont typeface="Wingdings" panose="05000000000000000000" pitchFamily="2" charset="2"/>
              <a:buChar char="ü"/>
            </a:pPr>
            <a:r>
              <a:rPr lang="en-US" dirty="0"/>
              <a:t>Level 7</a:t>
            </a:r>
          </a:p>
          <a:p>
            <a:endParaRPr lang="en-CA" dirty="0"/>
          </a:p>
        </p:txBody>
      </p:sp>
    </p:spTree>
    <p:extLst>
      <p:ext uri="{BB962C8B-B14F-4D97-AF65-F5344CB8AC3E}">
        <p14:creationId xmlns:p14="http://schemas.microsoft.com/office/powerpoint/2010/main" val="549750342"/>
      </p:ext>
    </p:extLst>
  </p:cSld>
  <p:clrMapOvr>
    <a:masterClrMapping/>
  </p:clrMapOvr>
  <p:extLst>
    <p:ext uri="{DCECCB84-F9BA-43D5-87BE-67443E8EF086}">
      <p15:sldGuideLst xmlns:p15="http://schemas.microsoft.com/office/powerpoint/2012/main">
        <p15:guide id="1" pos="445">
          <p15:clr>
            <a:srgbClr val="FBAE40"/>
          </p15:clr>
        </p15:guide>
        <p15:guide id="2" orient="horz" pos="648">
          <p15:clr>
            <a:srgbClr val="FBAE40"/>
          </p15:clr>
        </p15:guide>
        <p15:guide id="3" pos="14934">
          <p15:clr>
            <a:srgbClr val="FBAE40"/>
          </p15:clr>
        </p15:guide>
        <p15:guide id="4" orient="horz" pos="8208">
          <p15:clr>
            <a:srgbClr val="FBAE40"/>
          </p15:clr>
        </p15:guide>
        <p15:guide id="5" pos="769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ontent With Panel">
    <p:spTree>
      <p:nvGrpSpPr>
        <p:cNvPr id="1" name=""/>
        <p:cNvGrpSpPr/>
        <p:nvPr/>
      </p:nvGrpSpPr>
      <p:grpSpPr>
        <a:xfrm>
          <a:off x="0" y="0"/>
          <a:ext cx="0" cy="0"/>
          <a:chOff x="0" y="0"/>
          <a:chExt cx="0" cy="0"/>
        </a:xfrm>
      </p:grpSpPr>
      <p:pic>
        <p:nvPicPr>
          <p:cNvPr id="9" name="Picture 8" descr="A picture containing computer&#10;&#10;Description automatically generated">
            <a:extLst>
              <a:ext uri="{FF2B5EF4-FFF2-40B4-BE49-F238E27FC236}">
                <a16:creationId xmlns:a16="http://schemas.microsoft.com/office/drawing/2014/main" id="{4580EB98-36E3-493D-9C36-3BC792DF8C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5000"/>
          <a:stretch/>
        </p:blipFill>
        <p:spPr>
          <a:xfrm>
            <a:off x="0" y="6515100"/>
            <a:ext cx="12192000" cy="342900"/>
          </a:xfrm>
          <a:prstGeom prst="rect">
            <a:avLst/>
          </a:prstGeom>
          <a:ln>
            <a:noFill/>
          </a:ln>
        </p:spPr>
      </p:pic>
      <p:pic>
        <p:nvPicPr>
          <p:cNvPr id="17" name="Picture 16" descr="A picture containing computer&#10;&#10;Description automatically generated">
            <a:extLst>
              <a:ext uri="{FF2B5EF4-FFF2-40B4-BE49-F238E27FC236}">
                <a16:creationId xmlns:a16="http://schemas.microsoft.com/office/drawing/2014/main" id="{ADC4D8E8-0699-4366-8F80-8F5D10F78A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722"/>
          <a:stretch/>
        </p:blipFill>
        <p:spPr>
          <a:xfrm>
            <a:off x="9353886" y="-1"/>
            <a:ext cx="2838114" cy="6559704"/>
          </a:xfrm>
          <a:prstGeom prst="rect">
            <a:avLst/>
          </a:prstGeom>
          <a:ln>
            <a:noFill/>
          </a:ln>
        </p:spPr>
      </p:pic>
      <p:pic>
        <p:nvPicPr>
          <p:cNvPr id="14" name="Picture 13">
            <a:extLst>
              <a:ext uri="{FF2B5EF4-FFF2-40B4-BE49-F238E27FC236}">
                <a16:creationId xmlns:a16="http://schemas.microsoft.com/office/drawing/2014/main" id="{44D8C3B2-EDD1-4B96-8204-60BED7A9A3EF}"/>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1" t="90380" r="147" b="5052"/>
          <a:stretch/>
        </p:blipFill>
        <p:spPr>
          <a:xfrm>
            <a:off x="18190" y="6512944"/>
            <a:ext cx="12176937" cy="345057"/>
          </a:xfrm>
          <a:prstGeom prst="rect">
            <a:avLst/>
          </a:prstGeom>
        </p:spPr>
      </p:pic>
      <p:sp>
        <p:nvSpPr>
          <p:cNvPr id="10" name="AutoShape 3"/>
          <p:cNvSpPr>
            <a:spLocks noChangeAspect="1" noChangeArrowheads="1" noTextEdit="1"/>
          </p:cNvSpPr>
          <p:nvPr/>
        </p:nvSpPr>
        <p:spPr bwMode="auto">
          <a:xfrm>
            <a:off x="365125" y="365126"/>
            <a:ext cx="901701" cy="90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885" tIns="30442" rIns="60885" bIns="30442" numCol="1" anchor="t" anchorCtr="0" compatLnSpc="1">
            <a:prstTxWarp prst="textNoShape">
              <a:avLst/>
            </a:prstTxWarp>
          </a:bodyPr>
          <a:lstStyle/>
          <a:p>
            <a:endParaRPr lang="en-CA" sz="1598" dirty="0"/>
          </a:p>
        </p:txBody>
      </p:sp>
      <p:sp>
        <p:nvSpPr>
          <p:cNvPr id="3" name="Text Placeholder 2"/>
          <p:cNvSpPr>
            <a:spLocks noGrp="1"/>
          </p:cNvSpPr>
          <p:nvPr>
            <p:ph type="body" sz="quarter" idx="10" hasCustomPrompt="1"/>
          </p:nvPr>
        </p:nvSpPr>
        <p:spPr>
          <a:xfrm>
            <a:off x="352425" y="514351"/>
            <a:ext cx="7335441" cy="494089"/>
          </a:xfrm>
          <a:prstGeom prst="rect">
            <a:avLst/>
          </a:prstGeom>
        </p:spPr>
        <p:txBody>
          <a:bodyPr/>
          <a:lstStyle>
            <a:lvl1pPr marL="0" indent="0">
              <a:buFontTx/>
              <a:buNone/>
              <a:defRPr sz="1798" baseline="0">
                <a:solidFill>
                  <a:schemeClr val="accent1"/>
                </a:solidFill>
              </a:defRPr>
            </a:lvl1pPr>
            <a:lvl2pPr marL="127850" indent="0">
              <a:buFontTx/>
              <a:buNone/>
              <a:defRPr>
                <a:solidFill>
                  <a:schemeClr val="bg1"/>
                </a:solidFill>
              </a:defRPr>
            </a:lvl2pPr>
            <a:lvl3pPr marL="0" indent="0">
              <a:buFontTx/>
              <a:buNone/>
              <a:defRPr>
                <a:solidFill>
                  <a:schemeClr val="bg1"/>
                </a:solidFill>
              </a:defRPr>
            </a:lvl3pPr>
            <a:lvl4pPr marL="127850" indent="0">
              <a:buFontTx/>
              <a:buNone/>
              <a:defRPr>
                <a:solidFill>
                  <a:schemeClr val="bg1"/>
                </a:solidFill>
              </a:defRPr>
            </a:lvl4pPr>
            <a:lvl5pPr marL="0" indent="0">
              <a:buFontTx/>
              <a:buNone/>
              <a:defRPr>
                <a:solidFill>
                  <a:schemeClr val="bg1"/>
                </a:solidFill>
              </a:defRPr>
            </a:lvl5pPr>
          </a:lstStyle>
          <a:p>
            <a:pPr lvl="0"/>
            <a:r>
              <a:rPr lang="en-US" dirty="0"/>
              <a:t>This is a blank slide for speaker and content 36pt </a:t>
            </a:r>
            <a:r>
              <a:rPr lang="en-US" dirty="0" err="1"/>
              <a:t>inspiri</a:t>
            </a:r>
            <a:r>
              <a:rPr lang="en-US" dirty="0"/>
              <a:t> sans regular</a:t>
            </a:r>
          </a:p>
        </p:txBody>
      </p:sp>
      <p:sp>
        <p:nvSpPr>
          <p:cNvPr id="6" name="Text Placeholder 4"/>
          <p:cNvSpPr>
            <a:spLocks noGrp="1"/>
          </p:cNvSpPr>
          <p:nvPr>
            <p:ph type="body" sz="quarter" idx="11" hasCustomPrompt="1"/>
          </p:nvPr>
        </p:nvSpPr>
        <p:spPr>
          <a:xfrm>
            <a:off x="365523" y="1266826"/>
            <a:ext cx="7335440" cy="4880373"/>
          </a:xfrm>
          <a:prstGeom prst="rect">
            <a:avLst/>
          </a:prstGeo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Content text whether bullets or not is primary blue 24 points </a:t>
            </a:r>
            <a:r>
              <a:rPr lang="en-US" dirty="0" err="1"/>
              <a:t>ge</a:t>
            </a:r>
            <a:r>
              <a:rPr lang="en-US" dirty="0"/>
              <a:t> </a:t>
            </a:r>
            <a:r>
              <a:rPr lang="en-US" dirty="0" err="1"/>
              <a:t>inspiri</a:t>
            </a:r>
            <a:r>
              <a:rPr lang="en-US" dirty="0"/>
              <a:t> sans, just click here and start typing! Used when picture in picture is utilized or material with summary on the side.</a:t>
            </a:r>
          </a:p>
        </p:txBody>
      </p:sp>
      <p:pic>
        <p:nvPicPr>
          <p:cNvPr id="12" name="Picture 11">
            <a:extLst>
              <a:ext uri="{FF2B5EF4-FFF2-40B4-BE49-F238E27FC236}">
                <a16:creationId xmlns:a16="http://schemas.microsoft.com/office/drawing/2014/main" id="{15067345-D708-48C2-BDE7-6926369FBF01}"/>
              </a:ext>
            </a:extLst>
          </p:cNvPr>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l="76798" t="4172" r="147" b="9648"/>
          <a:stretch/>
        </p:blipFill>
        <p:spPr>
          <a:xfrm>
            <a:off x="9359455" y="-20257"/>
            <a:ext cx="2841006" cy="6533201"/>
          </a:xfrm>
          <a:prstGeom prst="rect">
            <a:avLst/>
          </a:prstGeom>
          <a:ln>
            <a:noFill/>
          </a:ln>
        </p:spPr>
      </p:pic>
      <p:sp>
        <p:nvSpPr>
          <p:cNvPr id="21" name="Content Placeholder 17">
            <a:extLst>
              <a:ext uri="{FF2B5EF4-FFF2-40B4-BE49-F238E27FC236}">
                <a16:creationId xmlns:a16="http://schemas.microsoft.com/office/drawing/2014/main" id="{C47B9356-F974-4E57-B73C-C0E0B07AA64E}"/>
              </a:ext>
            </a:extLst>
          </p:cNvPr>
          <p:cNvSpPr>
            <a:spLocks noGrp="1"/>
          </p:cNvSpPr>
          <p:nvPr>
            <p:ph sz="quarter" idx="15" hasCustomPrompt="1"/>
          </p:nvPr>
        </p:nvSpPr>
        <p:spPr>
          <a:xfrm>
            <a:off x="366973" y="6552899"/>
            <a:ext cx="3713559" cy="225029"/>
          </a:xfrm>
          <a:prstGeom prst="rect">
            <a:avLst/>
          </a:prstGeom>
        </p:spPr>
        <p:txBody>
          <a:bodyPr/>
          <a:lstStyle>
            <a:lvl1pPr marL="0" indent="0">
              <a:buNone/>
              <a:defRPr sz="1199" b="1">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sz="1199" b="1" dirty="0" err="1">
                <a:ln/>
                <a:solidFill>
                  <a:schemeClr val="bg1"/>
                </a:solidFill>
              </a:rPr>
              <a:t>HowTo</a:t>
            </a:r>
            <a:r>
              <a:rPr lang="en-US" sz="1199" b="1" dirty="0">
                <a:ln/>
                <a:solidFill>
                  <a:schemeClr val="bg1"/>
                </a:solidFill>
              </a:rPr>
              <a:t> – G500 - Introduction to Hardware</a:t>
            </a:r>
          </a:p>
        </p:txBody>
      </p:sp>
      <p:sp>
        <p:nvSpPr>
          <p:cNvPr id="15" name="Text Placeholder 3">
            <a:extLst>
              <a:ext uri="{FF2B5EF4-FFF2-40B4-BE49-F238E27FC236}">
                <a16:creationId xmlns:a16="http://schemas.microsoft.com/office/drawing/2014/main" id="{940124DD-4AD8-47F3-8F3F-0B50EB49D4F0}"/>
              </a:ext>
            </a:extLst>
          </p:cNvPr>
          <p:cNvSpPr>
            <a:spLocks noGrp="1"/>
          </p:cNvSpPr>
          <p:nvPr>
            <p:ph type="body" sz="quarter" idx="12" hasCustomPrompt="1"/>
          </p:nvPr>
        </p:nvSpPr>
        <p:spPr>
          <a:xfrm>
            <a:off x="9524212" y="514351"/>
            <a:ext cx="2511493" cy="3933553"/>
          </a:xfrm>
          <a:prstGeom prst="rect">
            <a:avLst/>
          </a:prstGeom>
        </p:spPr>
        <p:txBody>
          <a:bodyPr/>
          <a:lstStyle>
            <a:lvl1pPr>
              <a:defRPr sz="1199">
                <a:latin typeface="+mn-lt"/>
              </a:defRPr>
            </a:lvl1pPr>
            <a:lvl2pPr>
              <a:defRPr sz="1199">
                <a:latin typeface="+mn-lt"/>
              </a:defRPr>
            </a:lvl2pPr>
            <a:lvl3pPr marL="0" indent="0">
              <a:buNone/>
              <a:defRPr sz="1199">
                <a:latin typeface="+mn-lt"/>
              </a:defRPr>
            </a:lvl3pPr>
            <a:lvl4pPr>
              <a:defRPr sz="1199">
                <a:latin typeface="+mn-lt"/>
              </a:defRPr>
            </a:lvl4pPr>
            <a:lvl5pPr>
              <a:defRPr sz="1199">
                <a:latin typeface="+mn-lt"/>
              </a:defRPr>
            </a:lvl5pPr>
          </a:lstStyle>
          <a:p>
            <a:pPr lvl="2"/>
            <a:r>
              <a:rPr lang="en-US" dirty="0"/>
              <a:t>Notes to </a:t>
            </a:r>
            <a:r>
              <a:rPr lang="en-US" dirty="0" err="1"/>
              <a:t>Audiance</a:t>
            </a:r>
            <a:endParaRPr lang="en-US" dirty="0"/>
          </a:p>
          <a:p>
            <a:pPr lvl="4"/>
            <a:r>
              <a:rPr lang="en-US" dirty="0"/>
              <a:t>Point 1</a:t>
            </a:r>
          </a:p>
          <a:p>
            <a:pPr lvl="4"/>
            <a:r>
              <a:rPr lang="en-US" dirty="0"/>
              <a:t>Point 2</a:t>
            </a:r>
          </a:p>
          <a:p>
            <a:pPr lvl="4"/>
            <a:r>
              <a:rPr lang="en-US" dirty="0"/>
              <a:t>….</a:t>
            </a:r>
          </a:p>
        </p:txBody>
      </p:sp>
    </p:spTree>
    <p:extLst>
      <p:ext uri="{BB962C8B-B14F-4D97-AF65-F5344CB8AC3E}">
        <p14:creationId xmlns:p14="http://schemas.microsoft.com/office/powerpoint/2010/main" val="1748134244"/>
      </p:ext>
    </p:extLst>
  </p:cSld>
  <p:clrMapOvr>
    <a:masterClrMapping/>
  </p:clrMapOvr>
  <p:extLst>
    <p:ext uri="{DCECCB84-F9BA-43D5-87BE-67443E8EF086}">
      <p15:sldGuideLst xmlns:p15="http://schemas.microsoft.com/office/powerpoint/2012/main">
        <p15:guide id="1" pos="445">
          <p15:clr>
            <a:srgbClr val="FBAE40"/>
          </p15:clr>
        </p15:guide>
        <p15:guide id="2" orient="horz" pos="648">
          <p15:clr>
            <a:srgbClr val="FBAE40"/>
          </p15:clr>
        </p15:guide>
        <p15:guide id="3" pos="14934">
          <p15:clr>
            <a:srgbClr val="FBAE40"/>
          </p15:clr>
        </p15:guide>
        <p15:guide id="4" orient="horz" pos="8208">
          <p15:clr>
            <a:srgbClr val="FBAE40"/>
          </p15:clr>
        </p15:guide>
        <p15:guide id="5" pos="76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au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7" name="Rectangle 6">
            <a:extLst>
              <a:ext uri="{FF2B5EF4-FFF2-40B4-BE49-F238E27FC236}">
                <a16:creationId xmlns:a16="http://schemas.microsoft.com/office/drawing/2014/main" id="{99A285C7-B239-2CA9-E119-867F5D3B3B41}"/>
              </a:ext>
            </a:extLst>
          </p:cNvPr>
          <p:cNvSpPr/>
          <p:nvPr userDrawn="1"/>
        </p:nvSpPr>
        <p:spPr>
          <a:xfrm>
            <a:off x="0" y="6518847"/>
            <a:ext cx="12192000" cy="339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CA">
              <a:solidFill>
                <a:schemeClr val="tx1"/>
              </a:solidFill>
            </a:endParaRPr>
          </a:p>
        </p:txBody>
      </p:sp>
      <p:pic>
        <p:nvPicPr>
          <p:cNvPr id="8" name="Picture 7">
            <a:extLst>
              <a:ext uri="{FF2B5EF4-FFF2-40B4-BE49-F238E27FC236}">
                <a16:creationId xmlns:a16="http://schemas.microsoft.com/office/drawing/2014/main" id="{7D462A27-7E48-6C94-D9FB-10223CD3E0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77606" y="6556830"/>
            <a:ext cx="590585" cy="242291"/>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 id="2147483745" r:id="rId48"/>
    <p:sldLayoutId id="2147483746" r:id="rId49"/>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ge.ent.box.com/v/SASTechSuppor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store.gegridsolutions.com/ViewProduct.aspx?Model=G10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gegridsolutions.com/multilin/catalog/g100.htm" TargetMode="External"/><Relationship Id="rId5" Type="http://schemas.openxmlformats.org/officeDocument/2006/relationships/hyperlink" Target="https://ge.ent.box.com/v/SASTechSupport"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BDC9A9-96F3-BA23-5BB1-94856661FC05}"/>
              </a:ext>
            </a:extLst>
          </p:cNvPr>
          <p:cNvSpPr>
            <a:spLocks noGrp="1"/>
          </p:cNvSpPr>
          <p:nvPr>
            <p:ph type="ctrTitle"/>
          </p:nvPr>
        </p:nvSpPr>
        <p:spPr>
          <a:xfrm>
            <a:off x="419100" y="2745456"/>
            <a:ext cx="10706100" cy="1965325"/>
          </a:xfrm>
        </p:spPr>
        <p:txBody>
          <a:bodyPr/>
          <a:lstStyle/>
          <a:p>
            <a:r>
              <a:rPr lang="en-US" sz="4800" b="1" dirty="0">
                <a:ln/>
                <a:solidFill>
                  <a:srgbClr val="92D050"/>
                </a:solidFill>
                <a:latin typeface="Inter" panose="020B0502030000000004" pitchFamily="34" charset="0"/>
                <a:ea typeface="Inter" panose="020B0502030000000004" pitchFamily="34" charset="0"/>
                <a:cs typeface="Inter" panose="020B0502030000000004" pitchFamily="34" charset="0"/>
              </a:rPr>
              <a:t>2010 –</a:t>
            </a:r>
            <a:br>
              <a:rPr lang="en-US" sz="4800" b="1" dirty="0">
                <a:ln/>
                <a:solidFill>
                  <a:srgbClr val="92D050"/>
                </a:solidFill>
                <a:latin typeface="Inter" panose="020B0502030000000004" pitchFamily="34" charset="0"/>
                <a:ea typeface="Inter" panose="020B0502030000000004" pitchFamily="34" charset="0"/>
                <a:cs typeface="Inter" panose="020B0502030000000004" pitchFamily="34" charset="0"/>
              </a:rPr>
            </a:br>
            <a:r>
              <a:rPr lang="en-US" sz="4800" b="1" dirty="0">
                <a:ln/>
                <a:solidFill>
                  <a:srgbClr val="92D050"/>
                </a:solidFill>
                <a:latin typeface="Inter" panose="020B0502030000000004" pitchFamily="34" charset="0"/>
                <a:ea typeface="Inter" panose="020B0502030000000004" pitchFamily="34" charset="0"/>
                <a:cs typeface="Inter" panose="020B0502030000000004" pitchFamily="34" charset="0"/>
              </a:rPr>
              <a:t>G100 INITIAL SETUP</a:t>
            </a:r>
            <a:br>
              <a:rPr lang="en-US" sz="7200" b="1" dirty="0">
                <a:ln/>
                <a:solidFill>
                  <a:schemeClr val="bg1"/>
                </a:solidFill>
              </a:rPr>
            </a:br>
            <a:br>
              <a:rPr lang="en-US" dirty="0"/>
            </a:br>
            <a:endParaRPr lang="en-US" dirty="0"/>
          </a:p>
        </p:txBody>
      </p:sp>
      <p:sp>
        <p:nvSpPr>
          <p:cNvPr id="10" name="Subtitle 9">
            <a:extLst>
              <a:ext uri="{FF2B5EF4-FFF2-40B4-BE49-F238E27FC236}">
                <a16:creationId xmlns:a16="http://schemas.microsoft.com/office/drawing/2014/main" id="{B551F6CB-8F72-B340-7449-7F0C722C10FC}"/>
              </a:ext>
            </a:extLst>
          </p:cNvPr>
          <p:cNvSpPr>
            <a:spLocks noGrp="1"/>
          </p:cNvSpPr>
          <p:nvPr>
            <p:ph type="subTitle" idx="4294967295"/>
          </p:nvPr>
        </p:nvSpPr>
        <p:spPr>
          <a:xfrm>
            <a:off x="471852" y="4492839"/>
            <a:ext cx="10706100" cy="974725"/>
          </a:xfrm>
        </p:spPr>
        <p:txBody>
          <a:bodyPr/>
          <a:lstStyle/>
          <a:p>
            <a:r>
              <a:rPr lang="en-US" dirty="0">
                <a:solidFill>
                  <a:schemeClr val="tx1"/>
                </a:solidFill>
              </a:rPr>
              <a:t>REV A</a:t>
            </a:r>
          </a:p>
        </p:txBody>
      </p:sp>
      <p:pic>
        <p:nvPicPr>
          <p:cNvPr id="3" name="Picture 2">
            <a:extLst>
              <a:ext uri="{FF2B5EF4-FFF2-40B4-BE49-F238E27FC236}">
                <a16:creationId xmlns:a16="http://schemas.microsoft.com/office/drawing/2014/main" id="{1910A476-438F-EAE8-7C3D-3CB9BA1F9D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22" t="10584" r="6018" b="14866"/>
          <a:stretch/>
        </p:blipFill>
        <p:spPr>
          <a:xfrm>
            <a:off x="6454828" y="738828"/>
            <a:ext cx="4359849" cy="2970978"/>
          </a:xfrm>
          <a:prstGeom prst="rect">
            <a:avLst/>
          </a:prstGeom>
          <a:effectLst>
            <a:reflection blurRad="63500" stA="67000" endPos="53000" dir="5400000" sy="-100000" algn="bl" rotWithShape="0"/>
          </a:effectLst>
        </p:spPr>
      </p:pic>
      <p:grpSp>
        <p:nvGrpSpPr>
          <p:cNvPr id="4" name="Group 3">
            <a:extLst>
              <a:ext uri="{FF2B5EF4-FFF2-40B4-BE49-F238E27FC236}">
                <a16:creationId xmlns:a16="http://schemas.microsoft.com/office/drawing/2014/main" id="{F4BC28C9-6625-015B-19B8-7A13912DE1C7}"/>
              </a:ext>
            </a:extLst>
          </p:cNvPr>
          <p:cNvGrpSpPr/>
          <p:nvPr/>
        </p:nvGrpSpPr>
        <p:grpSpPr>
          <a:xfrm>
            <a:off x="6232872" y="3804463"/>
            <a:ext cx="2652840" cy="2544672"/>
            <a:chOff x="5965424" y="3842949"/>
            <a:chExt cx="4978270" cy="2505890"/>
          </a:xfrm>
        </p:grpSpPr>
        <p:grpSp>
          <p:nvGrpSpPr>
            <p:cNvPr id="5" name="Group 4">
              <a:extLst>
                <a:ext uri="{FF2B5EF4-FFF2-40B4-BE49-F238E27FC236}">
                  <a16:creationId xmlns:a16="http://schemas.microsoft.com/office/drawing/2014/main" id="{AFF6B74E-9D58-A962-1480-35B3B9DC03ED}"/>
                </a:ext>
              </a:extLst>
            </p:cNvPr>
            <p:cNvGrpSpPr/>
            <p:nvPr/>
          </p:nvGrpSpPr>
          <p:grpSpPr>
            <a:xfrm>
              <a:off x="5965424" y="3842949"/>
              <a:ext cx="4978270" cy="2505890"/>
              <a:chOff x="5965424" y="3842949"/>
              <a:chExt cx="4978270" cy="2505890"/>
            </a:xfrm>
            <a:effectLst>
              <a:glow rad="228600">
                <a:schemeClr val="accent6">
                  <a:satMod val="175000"/>
                  <a:alpha val="40000"/>
                </a:schemeClr>
              </a:glow>
            </a:effectLst>
          </p:grpSpPr>
          <p:sp>
            <p:nvSpPr>
              <p:cNvPr id="7" name="Rectangle 6">
                <a:extLst>
                  <a:ext uri="{FF2B5EF4-FFF2-40B4-BE49-F238E27FC236}">
                    <a16:creationId xmlns:a16="http://schemas.microsoft.com/office/drawing/2014/main" id="{EE1CDF26-311F-0F07-C637-04244035FE87}"/>
                  </a:ext>
                </a:extLst>
              </p:cNvPr>
              <p:cNvSpPr/>
              <p:nvPr/>
            </p:nvSpPr>
            <p:spPr>
              <a:xfrm>
                <a:off x="6737087" y="3842949"/>
                <a:ext cx="4206607" cy="2505890"/>
              </a:xfrm>
              <a:prstGeom prst="rect">
                <a:avLst/>
              </a:prstGeom>
              <a:solidFill>
                <a:srgbClr val="896D3D"/>
              </a:solidFill>
              <a:ln>
                <a:noFill/>
              </a:ln>
              <a:scene3d>
                <a:camera prst="isometricOffAxis2Top"/>
                <a:lightRig rig="threePt" dir="t"/>
              </a:scene3d>
              <a:sp3d extrusionH="8890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endParaRPr>
              </a:p>
            </p:txBody>
          </p:sp>
          <p:sp>
            <p:nvSpPr>
              <p:cNvPr id="8" name="Rectangle 7">
                <a:extLst>
                  <a:ext uri="{FF2B5EF4-FFF2-40B4-BE49-F238E27FC236}">
                    <a16:creationId xmlns:a16="http://schemas.microsoft.com/office/drawing/2014/main" id="{5F170C0A-4713-9402-2E48-300A909142FF}"/>
                  </a:ext>
                </a:extLst>
              </p:cNvPr>
              <p:cNvSpPr/>
              <p:nvPr/>
            </p:nvSpPr>
            <p:spPr>
              <a:xfrm rot="495708">
                <a:off x="5965424" y="5565445"/>
                <a:ext cx="3472023" cy="575863"/>
              </a:xfrm>
              <a:prstGeom prst="rect">
                <a:avLst/>
              </a:prstGeom>
              <a:noFill/>
            </p:spPr>
            <p:txBody>
              <a:bodyPr wrap="none" lIns="91440" tIns="45720" rIns="91440" bIns="45720">
                <a:spAutoFit/>
              </a:bodyPr>
              <a:lstStyle/>
              <a:p>
                <a:pPr algn="ctr"/>
                <a:r>
                  <a:rPr lang="en-US" sz="1600" b="1" cap="none" spc="0" dirty="0">
                    <a:ln w="9525">
                      <a:solidFill>
                        <a:schemeClr val="accent2">
                          <a:lumMod val="50000"/>
                        </a:schemeClr>
                      </a:solidFill>
                      <a:prstDash val="solid"/>
                    </a:ln>
                    <a:solidFill>
                      <a:schemeClr val="bg2"/>
                    </a:solidFill>
                    <a:effectLst>
                      <a:outerShdw blurRad="12700" dist="38100" dir="2700000" algn="tl" rotWithShape="0">
                        <a:schemeClr val="accent5">
                          <a:lumMod val="60000"/>
                          <a:lumOff val="40000"/>
                        </a:schemeClr>
                      </a:outerShdw>
                    </a:effectLst>
                  </a:rPr>
                  <a:t>G100 substation</a:t>
                </a:r>
              </a:p>
              <a:p>
                <a:pPr algn="ctr"/>
                <a:r>
                  <a:rPr lang="en-US" sz="1600" b="1" cap="none" spc="0" dirty="0">
                    <a:ln w="9525">
                      <a:solidFill>
                        <a:schemeClr val="accent2">
                          <a:lumMod val="50000"/>
                        </a:schemeClr>
                      </a:solidFill>
                      <a:prstDash val="solid"/>
                    </a:ln>
                    <a:solidFill>
                      <a:schemeClr val="bg2"/>
                    </a:solidFill>
                    <a:effectLst>
                      <a:outerShdw blurRad="12700" dist="38100" dir="2700000" algn="tl" rotWithShape="0">
                        <a:schemeClr val="accent5">
                          <a:lumMod val="60000"/>
                          <a:lumOff val="40000"/>
                        </a:schemeClr>
                      </a:outerShdw>
                    </a:effectLst>
                  </a:rPr>
                  <a:t> automation</a:t>
                </a:r>
              </a:p>
            </p:txBody>
          </p:sp>
        </p:grpSp>
        <p:cxnSp>
          <p:nvCxnSpPr>
            <p:cNvPr id="6" name="Straight Connector 5">
              <a:extLst>
                <a:ext uri="{FF2B5EF4-FFF2-40B4-BE49-F238E27FC236}">
                  <a16:creationId xmlns:a16="http://schemas.microsoft.com/office/drawing/2014/main" id="{950EBCEB-9888-25F5-BA9A-E64DEBF5BBD7}"/>
                </a:ext>
              </a:extLst>
            </p:cNvPr>
            <p:cNvCxnSpPr>
              <a:cxnSpLocks/>
            </p:cNvCxnSpPr>
            <p:nvPr/>
          </p:nvCxnSpPr>
          <p:spPr>
            <a:xfrm>
              <a:off x="6963033" y="4921884"/>
              <a:ext cx="3626388" cy="36056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11" name="Arrow: Up 10">
            <a:extLst>
              <a:ext uri="{FF2B5EF4-FFF2-40B4-BE49-F238E27FC236}">
                <a16:creationId xmlns:a16="http://schemas.microsoft.com/office/drawing/2014/main" id="{8F367EBE-7A3D-2F0A-F0F1-512AD53FCB7C}"/>
              </a:ext>
            </a:extLst>
          </p:cNvPr>
          <p:cNvSpPr/>
          <p:nvPr/>
        </p:nvSpPr>
        <p:spPr>
          <a:xfrm>
            <a:off x="7471845" y="3359889"/>
            <a:ext cx="1162908" cy="1238354"/>
          </a:xfrm>
          <a:prstGeom prst="up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a:solidFill>
                <a:schemeClr val="tx1"/>
              </a:solidFill>
            </a:endParaRPr>
          </a:p>
        </p:txBody>
      </p:sp>
      <p:cxnSp>
        <p:nvCxnSpPr>
          <p:cNvPr id="19" name="Straight Connector 18">
            <a:extLst>
              <a:ext uri="{FF2B5EF4-FFF2-40B4-BE49-F238E27FC236}">
                <a16:creationId xmlns:a16="http://schemas.microsoft.com/office/drawing/2014/main" id="{65C8406B-1625-284F-9D66-743B554F99B0}"/>
              </a:ext>
            </a:extLst>
          </p:cNvPr>
          <p:cNvCxnSpPr>
            <a:cxnSpLocks/>
          </p:cNvCxnSpPr>
          <p:nvPr/>
        </p:nvCxnSpPr>
        <p:spPr>
          <a:xfrm>
            <a:off x="557960" y="6320878"/>
            <a:ext cx="11083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AC8418-4F07-6477-3ADF-7D8A21ADC55F}"/>
              </a:ext>
            </a:extLst>
          </p:cNvPr>
          <p:cNvSpPr txBox="1"/>
          <p:nvPr/>
        </p:nvSpPr>
        <p:spPr>
          <a:xfrm>
            <a:off x="4279663" y="390863"/>
            <a:ext cx="7553134" cy="553998"/>
          </a:xfrm>
          <a:prstGeom prst="rect">
            <a:avLst/>
          </a:prstGeom>
          <a:noFill/>
        </p:spPr>
        <p:txBody>
          <a:bodyPr wrap="square" lIns="0" tIns="0" rIns="0" bIns="0" rtlCol="0">
            <a:spAutoFit/>
          </a:bodyPr>
          <a:lstStyle/>
          <a:p>
            <a:pPr algn="r"/>
            <a:r>
              <a:rPr lang="en-US" spc="400" baseline="0" dirty="0">
                <a:latin typeface="Inter" panose="020B0502030000000004" pitchFamily="34" charset="0"/>
                <a:ea typeface="Inter" panose="020B0502030000000004" pitchFamily="34" charset="0"/>
                <a:cs typeface="Inter" panose="020B0502030000000004" pitchFamily="34" charset="0"/>
              </a:rPr>
              <a:t>Learning &amp; Development</a:t>
            </a:r>
          </a:p>
          <a:p>
            <a:pPr algn="r"/>
            <a:r>
              <a:rPr lang="en-US" spc="300" baseline="0" dirty="0">
                <a:solidFill>
                  <a:schemeClr val="tx2"/>
                </a:solidFill>
                <a:latin typeface="Inter" panose="020B0502030000000004" pitchFamily="34" charset="0"/>
                <a:ea typeface="Inter" panose="020B0502030000000004" pitchFamily="34" charset="0"/>
                <a:cs typeface="Inter" panose="020B0502030000000004" pitchFamily="34" charset="0"/>
              </a:rPr>
              <a:t>Learning Module</a:t>
            </a:r>
          </a:p>
        </p:txBody>
      </p:sp>
      <p:sp>
        <p:nvSpPr>
          <p:cNvPr id="22" name="TextBox 21">
            <a:extLst>
              <a:ext uri="{FF2B5EF4-FFF2-40B4-BE49-F238E27FC236}">
                <a16:creationId xmlns:a16="http://schemas.microsoft.com/office/drawing/2014/main" id="{BB950552-FDCE-B17B-1176-5C320ADB3445}"/>
              </a:ext>
            </a:extLst>
          </p:cNvPr>
          <p:cNvSpPr txBox="1"/>
          <p:nvPr/>
        </p:nvSpPr>
        <p:spPr>
          <a:xfrm>
            <a:off x="8826317" y="6586014"/>
            <a:ext cx="3040060" cy="215444"/>
          </a:xfrm>
          <a:prstGeom prst="rect">
            <a:avLst/>
          </a:prstGeom>
          <a:noFill/>
        </p:spPr>
        <p:txBody>
          <a:bodyPr wrap="square" rtlCol="0">
            <a:spAutoFit/>
          </a:bodyPr>
          <a:lstStyle/>
          <a:p>
            <a:pPr algn="r"/>
            <a:r>
              <a:rPr lang="en-US" sz="800" dirty="0">
                <a:solidFill>
                  <a:srgbClr val="CCCCCC"/>
                </a:solidFill>
                <a:latin typeface="Inter" panose="020B0502030000000004" pitchFamily="34" charset="0"/>
                <a:ea typeface="Inter" panose="020B0502030000000004" pitchFamily="34" charset="0"/>
                <a:cs typeface="Inter" panose="020B0502030000000004" pitchFamily="34" charset="0"/>
              </a:rPr>
              <a:t>SME Source Markham</a:t>
            </a:r>
            <a:endParaRPr lang="en-CA" sz="800" dirty="0">
              <a:solidFill>
                <a:srgbClr val="CCCCCC"/>
              </a:solidFill>
              <a:latin typeface="Inter" panose="020B0502030000000004" pitchFamily="34" charset="0"/>
              <a:ea typeface="Inter" panose="020B0502030000000004" pitchFamily="34" charset="0"/>
              <a:cs typeface="Inter" panose="020B0502030000000004" pitchFamily="34" charset="0"/>
            </a:endParaRPr>
          </a:p>
        </p:txBody>
      </p:sp>
      <p:pic>
        <p:nvPicPr>
          <p:cNvPr id="23" name="Picture 22">
            <a:extLst>
              <a:ext uri="{FF2B5EF4-FFF2-40B4-BE49-F238E27FC236}">
                <a16:creationId xmlns:a16="http://schemas.microsoft.com/office/drawing/2014/main" id="{2B6421EF-A5FD-A5C2-55A9-0337C83F9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554" y="6224349"/>
            <a:ext cx="747346" cy="306603"/>
          </a:xfrm>
          <a:prstGeom prst="rect">
            <a:avLst/>
          </a:prstGeom>
        </p:spPr>
      </p:pic>
      <p:cxnSp>
        <p:nvCxnSpPr>
          <p:cNvPr id="32" name="Straight Connector 31">
            <a:extLst>
              <a:ext uri="{FF2B5EF4-FFF2-40B4-BE49-F238E27FC236}">
                <a16:creationId xmlns:a16="http://schemas.microsoft.com/office/drawing/2014/main" id="{AE70C60B-2D0F-9A3E-E9C0-12FA568E3133}"/>
              </a:ext>
            </a:extLst>
          </p:cNvPr>
          <p:cNvCxnSpPr/>
          <p:nvPr/>
        </p:nvCxnSpPr>
        <p:spPr>
          <a:xfrm flipH="1">
            <a:off x="419100" y="6560133"/>
            <a:ext cx="11353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6C22556B-70D7-AFCB-A7EF-C103728F94F3}"/>
              </a:ext>
            </a:extLst>
          </p:cNvPr>
          <p:cNvSpPr txBox="1">
            <a:spLocks/>
          </p:cNvSpPr>
          <p:nvPr/>
        </p:nvSpPr>
        <p:spPr>
          <a:xfrm>
            <a:off x="348764" y="6347056"/>
            <a:ext cx="13082082" cy="495633"/>
          </a:xfrm>
          <a:prstGeom prst="rect">
            <a:avLst/>
          </a:prstGeom>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2000" kern="1200" baseline="0">
                <a:solidFill>
                  <a:srgbClr val="C8FF08"/>
                </a:solidFill>
                <a:latin typeface="Inter" panose="020B0502030000000004" pitchFamily="34" charset="0"/>
                <a:ea typeface="Inter" panose="020B0502030000000004" pitchFamily="34" charset="0"/>
                <a:cs typeface="Inter" panose="020B0502030000000004" pitchFamily="34" charset="0"/>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a:lstStyle>
          <a:p>
            <a:r>
              <a:rPr lang="en-US" sz="1000" dirty="0"/>
              <a:t>G100-2010 l G100 Initial Setup v1</a:t>
            </a:r>
          </a:p>
        </p:txBody>
      </p:sp>
    </p:spTree>
    <p:extLst>
      <p:ext uri="{BB962C8B-B14F-4D97-AF65-F5344CB8AC3E}">
        <p14:creationId xmlns:p14="http://schemas.microsoft.com/office/powerpoint/2010/main" val="397102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4C2D7D-6032-6E28-4574-95591EA73AFB}"/>
              </a:ext>
            </a:extLst>
          </p:cNvPr>
          <p:cNvSpPr>
            <a:spLocks noGrp="1"/>
          </p:cNvSpPr>
          <p:nvPr>
            <p:ph type="title"/>
          </p:nvPr>
        </p:nvSpPr>
        <p:spPr/>
        <p:txBody>
          <a:bodyPr vert="horz" lIns="0" tIns="0" rIns="0" bIns="0" rtlCol="0" anchor="t" anchorCtr="0">
            <a:noAutofit/>
          </a:bodyPr>
          <a:lstStyle/>
          <a:p>
            <a:r>
              <a:rPr lang="en-US" sz="2400" dirty="0"/>
              <a:t>G100 Interface Options</a:t>
            </a:r>
            <a:br>
              <a:rPr lang="en-US" dirty="0"/>
            </a:br>
            <a:endParaRPr lang="en-US" dirty="0"/>
          </a:p>
        </p:txBody>
      </p:sp>
      <p:sp>
        <p:nvSpPr>
          <p:cNvPr id="2" name="Text Placeholder 2">
            <a:extLst>
              <a:ext uri="{FF2B5EF4-FFF2-40B4-BE49-F238E27FC236}">
                <a16:creationId xmlns:a16="http://schemas.microsoft.com/office/drawing/2014/main" id="{8957C68F-450A-AC3A-7385-25130727166A}"/>
              </a:ext>
            </a:extLst>
          </p:cNvPr>
          <p:cNvSpPr>
            <a:spLocks noGrp="1"/>
          </p:cNvSpPr>
          <p:nvPr>
            <p:ph idx="1"/>
          </p:nvPr>
        </p:nvSpPr>
        <p:spPr/>
        <p:txBody>
          <a:bodyPr/>
          <a:lstStyle/>
          <a:p>
            <a:pPr marL="342900" indent="-342900">
              <a:buAutoNum type="arabicPeriod"/>
            </a:pPr>
            <a:r>
              <a:rPr lang="en-US" sz="1400" b="1" dirty="0">
                <a:solidFill>
                  <a:schemeClr val="tx1"/>
                </a:solidFill>
                <a:latin typeface="+mn-lt"/>
              </a:rPr>
              <a:t>Local KVM (Keyboard, Video and Mouse) :</a:t>
            </a:r>
          </a:p>
          <a:p>
            <a:pPr marL="514350" lvl="1" indent="-342900"/>
            <a:r>
              <a:rPr lang="en-US" sz="1400" dirty="0">
                <a:solidFill>
                  <a:schemeClr val="tx2"/>
                </a:solidFill>
                <a:latin typeface="+mn-lt"/>
                <a:cs typeface="Segoe UI Light" panose="020B0502040204020203" pitchFamily="34" charset="0"/>
              </a:rPr>
              <a:t>Connect the Display Port to a monitor with a display cable.</a:t>
            </a:r>
          </a:p>
          <a:p>
            <a:pPr marL="514350" lvl="1" indent="-342900"/>
            <a:r>
              <a:rPr lang="en-US" sz="1400" dirty="0">
                <a:solidFill>
                  <a:schemeClr val="tx2"/>
                </a:solidFill>
                <a:latin typeface="+mn-lt"/>
                <a:cs typeface="Segoe UI Light" panose="020B0502040204020203" pitchFamily="34" charset="0"/>
              </a:rPr>
              <a:t>Connect a keyboard and mouse to any of the USB ports.</a:t>
            </a:r>
          </a:p>
          <a:p>
            <a:pPr lvl="1" indent="0">
              <a:buNone/>
            </a:pPr>
            <a:endParaRPr lang="en-US" sz="1400" dirty="0">
              <a:solidFill>
                <a:schemeClr val="tx2"/>
              </a:solidFill>
              <a:latin typeface="+mn-lt"/>
              <a:cs typeface="Segoe UI Light" panose="020B0502040204020203" pitchFamily="34" charset="0"/>
            </a:endParaRPr>
          </a:p>
          <a:p>
            <a:endParaRPr lang="en-US" sz="1400" b="1" dirty="0">
              <a:solidFill>
                <a:schemeClr val="tx2"/>
              </a:solidFill>
              <a:latin typeface="+mn-lt"/>
              <a:cs typeface="Segoe UI Light" panose="020B0502040204020203" pitchFamily="34" charset="0"/>
            </a:endParaRPr>
          </a:p>
          <a:p>
            <a:r>
              <a:rPr lang="en-US" sz="1400" b="1" dirty="0">
                <a:solidFill>
                  <a:schemeClr val="tx1"/>
                </a:solidFill>
                <a:latin typeface="+mn-lt"/>
              </a:rPr>
              <a:t>2. Default </a:t>
            </a:r>
            <a:r>
              <a:rPr lang="en-US" altLang="zh-TW" sz="1400" b="1" dirty="0">
                <a:solidFill>
                  <a:schemeClr val="tx1"/>
                </a:solidFill>
                <a:latin typeface="+mn-lt"/>
              </a:rPr>
              <a:t>Maintenance </a:t>
            </a:r>
            <a:r>
              <a:rPr lang="en-US" sz="1400" b="1" dirty="0">
                <a:solidFill>
                  <a:schemeClr val="tx1"/>
                </a:solidFill>
                <a:latin typeface="+mn-lt"/>
              </a:rPr>
              <a:t>Ethernet Port:</a:t>
            </a:r>
          </a:p>
          <a:p>
            <a:pPr marL="514350" lvl="1" indent="-342900"/>
            <a:r>
              <a:rPr lang="en-US" sz="1400" dirty="0">
                <a:solidFill>
                  <a:schemeClr val="tx2"/>
                </a:solidFill>
                <a:latin typeface="+mn-lt"/>
              </a:rPr>
              <a:t>Ethernet Port #1</a:t>
            </a:r>
          </a:p>
          <a:p>
            <a:pPr marL="514350" lvl="1" indent="-342900"/>
            <a:r>
              <a:rPr lang="en-US" sz="1400" dirty="0">
                <a:solidFill>
                  <a:schemeClr val="tx2"/>
                </a:solidFill>
                <a:latin typeface="+mn-lt"/>
              </a:rPr>
              <a:t>Default IP address: 192.168.168.81</a:t>
            </a:r>
          </a:p>
          <a:p>
            <a:pPr marL="514350" lvl="1" indent="-342900"/>
            <a:endParaRPr lang="en-US" sz="1400" dirty="0">
              <a:solidFill>
                <a:schemeClr val="tx2"/>
              </a:solidFill>
              <a:latin typeface="+mn-lt"/>
            </a:endParaRPr>
          </a:p>
          <a:p>
            <a:endParaRPr lang="en-US" altLang="zh-TW" sz="1400" dirty="0">
              <a:solidFill>
                <a:schemeClr val="tx2"/>
              </a:solidFill>
              <a:latin typeface="+mn-lt"/>
              <a:cs typeface="Segoe UI Light" panose="020B0502040204020203" pitchFamily="34" charset="0"/>
            </a:endParaRPr>
          </a:p>
          <a:p>
            <a:r>
              <a:rPr lang="en-US" altLang="zh-TW" sz="1400" b="1" dirty="0">
                <a:solidFill>
                  <a:schemeClr val="tx1"/>
                </a:solidFill>
                <a:latin typeface="+mn-lt"/>
              </a:rPr>
              <a:t>3. Default Serial Maintenance Port: </a:t>
            </a:r>
          </a:p>
          <a:p>
            <a:pPr marL="514350" lvl="1" indent="-342900"/>
            <a:r>
              <a:rPr lang="en-US" sz="1400" dirty="0">
                <a:solidFill>
                  <a:schemeClr val="tx2"/>
                </a:solidFill>
                <a:latin typeface="+mn-lt"/>
              </a:rPr>
              <a:t>Serial port # 4 in RS232 mode</a:t>
            </a:r>
          </a:p>
          <a:p>
            <a:pPr marL="514350" lvl="1" indent="-342900"/>
            <a:r>
              <a:rPr lang="en-US" sz="1400" dirty="0">
                <a:solidFill>
                  <a:schemeClr val="tx2"/>
                </a:solidFill>
                <a:latin typeface="+mn-lt"/>
              </a:rPr>
              <a:t>Default settings: 115200 baud rate, </a:t>
            </a:r>
            <a:r>
              <a:rPr lang="en-US" sz="1400" dirty="0">
                <a:solidFill>
                  <a:schemeClr val="tx2"/>
                </a:solidFill>
                <a:latin typeface="+mn-lt"/>
                <a:cs typeface="Segoe UI Light" panose="020B0502040204020203" pitchFamily="34" charset="0"/>
              </a:rPr>
              <a:t>8 data bits, no parity and 1 stop bit (abbreviated as 115200 8N1)</a:t>
            </a:r>
            <a:endParaRPr lang="en-US" sz="1400" dirty="0">
              <a:solidFill>
                <a:schemeClr val="tx2"/>
              </a:solidFill>
              <a:latin typeface="+mn-lt"/>
            </a:endParaRPr>
          </a:p>
          <a:p>
            <a:pPr marL="514350" lvl="1" indent="-342900"/>
            <a:r>
              <a:rPr lang="en-US" sz="1400" dirty="0">
                <a:solidFill>
                  <a:schemeClr val="tx2"/>
                </a:solidFill>
                <a:latin typeface="+mn-lt"/>
              </a:rPr>
              <a:t>Can be disabled</a:t>
            </a:r>
          </a:p>
          <a:p>
            <a:endParaRPr lang="en-US" altLang="zh-TW" sz="1400" dirty="0">
              <a:solidFill>
                <a:schemeClr val="tx2"/>
              </a:solidFill>
              <a:latin typeface="+mn-lt"/>
              <a:cs typeface="Segoe UI Light" panose="020B0502040204020203" pitchFamily="34" charset="0"/>
            </a:endParaRPr>
          </a:p>
        </p:txBody>
      </p:sp>
      <p:sp>
        <p:nvSpPr>
          <p:cNvPr id="8" name="Footer Placeholder 2">
            <a:extLst>
              <a:ext uri="{FF2B5EF4-FFF2-40B4-BE49-F238E27FC236}">
                <a16:creationId xmlns:a16="http://schemas.microsoft.com/office/drawing/2014/main" id="{53D9FD05-2F65-427E-1195-D5B4B38A70D7}"/>
              </a:ext>
            </a:extLst>
          </p:cNvPr>
          <p:cNvSpPr>
            <a:spLocks noGrp="1"/>
          </p:cNvSpPr>
          <p:nvPr>
            <p:ph type="ftr" sz="quarter" idx="4294967295"/>
          </p:nvPr>
        </p:nvSpPr>
        <p:spPr>
          <a:xfrm>
            <a:off x="0" y="6611938"/>
            <a:ext cx="10248900" cy="244475"/>
          </a:xfrm>
        </p:spPr>
        <p:txBody>
          <a:bodyPr vert="horz" lIns="0" tIns="0" rIns="0" bIns="0" rtlCol="0" anchor="t" anchorCtr="0"/>
          <a:lstStyle/>
          <a:p>
            <a:r>
              <a:rPr lang="en-US" sz="1000" dirty="0">
                <a:solidFill>
                  <a:schemeClr val="tx1"/>
                </a:solidFill>
              </a:rPr>
              <a:t>2010 – G100 INITIAL SETUP</a:t>
            </a:r>
          </a:p>
        </p:txBody>
      </p:sp>
      <p:sp>
        <p:nvSpPr>
          <p:cNvPr id="3" name="Text Placeholder 3">
            <a:extLst>
              <a:ext uri="{FF2B5EF4-FFF2-40B4-BE49-F238E27FC236}">
                <a16:creationId xmlns:a16="http://schemas.microsoft.com/office/drawing/2014/main" id="{5BD976A0-B6EB-6459-A9CF-635C0CB4E3E5}"/>
              </a:ext>
            </a:extLst>
          </p:cNvPr>
          <p:cNvSpPr txBox="1">
            <a:spLocks/>
          </p:cNvSpPr>
          <p:nvPr/>
        </p:nvSpPr>
        <p:spPr>
          <a:xfrm>
            <a:off x="317113" y="869972"/>
            <a:ext cx="8207056" cy="493479"/>
          </a:xfrm>
          <a:prstGeom prst="rect">
            <a:avLst/>
          </a:prstGeom>
        </p:spPr>
        <p:txBody>
          <a:bodyPr/>
          <a:lstStyle>
            <a:lvl1pPr marL="0" indent="0" algn="l" defTabSz="1219080" rtl="0" eaLnBrk="1" latinLnBrk="0" hangingPunct="1">
              <a:lnSpc>
                <a:spcPct val="99000"/>
              </a:lnSpc>
              <a:spcBef>
                <a:spcPts val="1867"/>
              </a:spcBef>
              <a:spcAft>
                <a:spcPts val="0"/>
              </a:spcAft>
              <a:buFontTx/>
              <a:buNone/>
              <a:defRPr sz="3600" kern="1200" baseline="0">
                <a:solidFill>
                  <a:schemeClr val="accent1"/>
                </a:solidFill>
                <a:latin typeface="+mn-lt"/>
                <a:ea typeface="+mn-ea"/>
                <a:cs typeface="+mn-cs"/>
              </a:defRPr>
            </a:lvl1pPr>
            <a:lvl2pPr marL="256008" indent="0" algn="l" defTabSz="1219080" rtl="0" eaLnBrk="1" latinLnBrk="0" hangingPunct="1">
              <a:lnSpc>
                <a:spcPct val="99000"/>
              </a:lnSpc>
              <a:spcBef>
                <a:spcPts val="0"/>
              </a:spcBef>
              <a:buFontTx/>
              <a:buNone/>
              <a:defRPr sz="2400" kern="1200">
                <a:solidFill>
                  <a:schemeClr val="bg1"/>
                </a:solidFill>
                <a:latin typeface="+mn-lt"/>
                <a:ea typeface="+mn-ea"/>
                <a:cs typeface="+mn-cs"/>
              </a:defRPr>
            </a:lvl2pPr>
            <a:lvl3pPr marL="0" indent="0" algn="l" defTabSz="1219080" rtl="0" eaLnBrk="1" latinLnBrk="0" hangingPunct="1">
              <a:lnSpc>
                <a:spcPct val="99000"/>
              </a:lnSpc>
              <a:spcBef>
                <a:spcPts val="1600"/>
              </a:spcBef>
              <a:buSzPct val="91000"/>
              <a:buFontTx/>
              <a:buNone/>
              <a:defRPr sz="2400" kern="1200">
                <a:solidFill>
                  <a:schemeClr val="bg1"/>
                </a:solidFill>
                <a:latin typeface="+mn-lt"/>
                <a:ea typeface="+mn-ea"/>
                <a:cs typeface="+mn-cs"/>
              </a:defRPr>
            </a:lvl3pPr>
            <a:lvl4pPr marL="256008" indent="0" algn="l" defTabSz="1219080" rtl="0" eaLnBrk="1" latinLnBrk="0" hangingPunct="1">
              <a:lnSpc>
                <a:spcPct val="99000"/>
              </a:lnSpc>
              <a:spcBef>
                <a:spcPts val="0"/>
              </a:spcBef>
              <a:buFontTx/>
              <a:buNone/>
              <a:defRPr sz="2400" kern="1200">
                <a:solidFill>
                  <a:schemeClr val="bg1"/>
                </a:solidFill>
                <a:latin typeface="+mn-lt"/>
                <a:ea typeface="+mn-ea"/>
                <a:cs typeface="+mn-cs"/>
              </a:defRPr>
            </a:lvl4pPr>
            <a:lvl5pPr marL="0" indent="0" algn="l" defTabSz="1219080" rtl="0" eaLnBrk="1" latinLnBrk="0" hangingPunct="1">
              <a:lnSpc>
                <a:spcPct val="99000"/>
              </a:lnSpc>
              <a:spcBef>
                <a:spcPts val="1200"/>
              </a:spcBef>
              <a:buSzPct val="91000"/>
              <a:buFontTx/>
              <a:buNone/>
              <a:defRPr sz="2400" kern="1200">
                <a:solidFill>
                  <a:schemeClr val="bg1"/>
                </a:solidFill>
                <a:latin typeface="+mn-lt"/>
                <a:ea typeface="+mn-ea"/>
                <a:cs typeface="+mn-cs"/>
              </a:defRPr>
            </a:lvl5pPr>
            <a:lvl6pPr marL="256008"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6pPr>
            <a:lvl7pPr marL="0" indent="0" algn="l" defTabSz="1219080" rtl="0" eaLnBrk="1" latinLnBrk="0" hangingPunct="1">
              <a:lnSpc>
                <a:spcPct val="99000"/>
              </a:lnSpc>
              <a:spcBef>
                <a:spcPts val="1200"/>
              </a:spcBef>
              <a:buSzPct val="91000"/>
              <a:buFontTx/>
              <a:buNone/>
              <a:defRPr sz="2400" b="1" kern="1200">
                <a:solidFill>
                  <a:schemeClr val="accent2"/>
                </a:solidFill>
                <a:latin typeface="+mn-lt"/>
                <a:ea typeface="+mn-ea"/>
                <a:cs typeface="+mn-cs"/>
              </a:defRPr>
            </a:lvl7pPr>
            <a:lvl8pPr marL="0"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8pPr>
            <a:lvl9pPr marL="0" indent="0" algn="l" defTabSz="1219080" rtl="0" eaLnBrk="1" latinLnBrk="0" hangingPunct="1">
              <a:lnSpc>
                <a:spcPct val="99000"/>
              </a:lnSpc>
              <a:spcBef>
                <a:spcPts val="1200"/>
              </a:spcBef>
              <a:buSzPct val="91000"/>
              <a:buFontTx/>
              <a:buNone/>
              <a:defRPr sz="2400" i="1" kern="1200">
                <a:solidFill>
                  <a:schemeClr val="accent2"/>
                </a:solidFill>
                <a:latin typeface="+mn-lt"/>
                <a:ea typeface="+mn-ea"/>
                <a:cs typeface="+mn-cs"/>
              </a:defRPr>
            </a:lvl9pPr>
          </a:lstStyle>
          <a:p>
            <a:r>
              <a:rPr lang="en-US" sz="1199" dirty="0">
                <a:solidFill>
                  <a:schemeClr val="tx2"/>
                </a:solidFill>
              </a:rPr>
              <a:t>The following connection / interface options are available after G100 first power up: </a:t>
            </a:r>
          </a:p>
        </p:txBody>
      </p:sp>
      <p:grpSp>
        <p:nvGrpSpPr>
          <p:cNvPr id="30" name="Group 29">
            <a:extLst>
              <a:ext uri="{FF2B5EF4-FFF2-40B4-BE49-F238E27FC236}">
                <a16:creationId xmlns:a16="http://schemas.microsoft.com/office/drawing/2014/main" id="{4E7B3943-87F3-5F54-17CE-94701D0BF21A}"/>
              </a:ext>
            </a:extLst>
          </p:cNvPr>
          <p:cNvGrpSpPr/>
          <p:nvPr/>
        </p:nvGrpSpPr>
        <p:grpSpPr>
          <a:xfrm>
            <a:off x="7956041" y="1485508"/>
            <a:ext cx="3556737" cy="722449"/>
            <a:chOff x="7783894" y="1365929"/>
            <a:chExt cx="7122273" cy="1446685"/>
          </a:xfrm>
        </p:grpSpPr>
        <p:pic>
          <p:nvPicPr>
            <p:cNvPr id="11" name="Picture 10">
              <a:extLst>
                <a:ext uri="{FF2B5EF4-FFF2-40B4-BE49-F238E27FC236}">
                  <a16:creationId xmlns:a16="http://schemas.microsoft.com/office/drawing/2014/main" id="{0A9EA78A-6623-6FB6-FE8D-F24CF296A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3894" y="1452576"/>
              <a:ext cx="821863" cy="616398"/>
            </a:xfrm>
            <a:prstGeom prst="rect">
              <a:avLst/>
            </a:prstGeom>
            <a:ln>
              <a:noFill/>
            </a:ln>
          </p:spPr>
        </p:pic>
        <p:sp>
          <p:nvSpPr>
            <p:cNvPr id="5" name="Rectangle 4">
              <a:extLst>
                <a:ext uri="{FF2B5EF4-FFF2-40B4-BE49-F238E27FC236}">
                  <a16:creationId xmlns:a16="http://schemas.microsoft.com/office/drawing/2014/main" id="{02545242-BF08-845C-1CEB-AB09F4406ACF}"/>
                </a:ext>
              </a:extLst>
            </p:cNvPr>
            <p:cNvSpPr/>
            <p:nvPr/>
          </p:nvSpPr>
          <p:spPr>
            <a:xfrm>
              <a:off x="11366997" y="1365929"/>
              <a:ext cx="3539170" cy="1446685"/>
            </a:xfrm>
            <a:prstGeom prst="rect">
              <a:avLst/>
            </a:prstGeom>
            <a:noFill/>
            <a:ln>
              <a:noFill/>
            </a:ln>
            <a:scene3d>
              <a:camera prst="perspectiveHeroicExtremeLeftFacing"/>
              <a:lightRig rig="threePt" dir="t"/>
            </a:scene3d>
          </p:spPr>
          <p:txBody>
            <a:bodyPr wrap="square" lIns="45664" tIns="22832" rIns="45664" bIns="22832">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395" b="1" dirty="0">
                  <a:ln/>
                  <a:solidFill>
                    <a:schemeClr val="accent3"/>
                  </a:solidFill>
                </a:rPr>
                <a:t>KVM</a:t>
              </a:r>
            </a:p>
          </p:txBody>
        </p:sp>
        <p:cxnSp>
          <p:nvCxnSpPr>
            <p:cNvPr id="12" name="Straight Connector 11">
              <a:extLst>
                <a:ext uri="{FF2B5EF4-FFF2-40B4-BE49-F238E27FC236}">
                  <a16:creationId xmlns:a16="http://schemas.microsoft.com/office/drawing/2014/main" id="{E464856B-6ADF-553C-1E42-25E96E1FED92}"/>
                </a:ext>
              </a:extLst>
            </p:cNvPr>
            <p:cNvCxnSpPr>
              <a:cxnSpLocks/>
            </p:cNvCxnSpPr>
            <p:nvPr/>
          </p:nvCxnSpPr>
          <p:spPr>
            <a:xfrm flipH="1">
              <a:off x="10599709" y="1564060"/>
              <a:ext cx="74756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32A14E8-0F98-BF96-9E6A-68D75D708CD8}"/>
                </a:ext>
              </a:extLst>
            </p:cNvPr>
            <p:cNvSpPr/>
            <p:nvPr/>
          </p:nvSpPr>
          <p:spPr>
            <a:xfrm>
              <a:off x="7808104" y="1404839"/>
              <a:ext cx="3539170" cy="523112"/>
            </a:xfrm>
            <a:prstGeom prst="rect">
              <a:avLst/>
            </a:prstGeom>
            <a:noFill/>
            <a:ln>
              <a:noFill/>
            </a:ln>
            <a:scene3d>
              <a:camera prst="perspectiveHeroicExtremeRightFacing"/>
              <a:lightRig rig="threePt" dir="t"/>
            </a:scene3d>
          </p:spPr>
          <p:txBody>
            <a:bodyPr wrap="square" lIns="45664" tIns="22832" rIns="45664" bIns="22832">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398" b="1" dirty="0">
                  <a:ln/>
                  <a:solidFill>
                    <a:schemeClr val="accent3"/>
                  </a:solidFill>
                </a:rPr>
                <a:t>KEYBOARD</a:t>
              </a:r>
            </a:p>
          </p:txBody>
        </p:sp>
        <p:cxnSp>
          <p:nvCxnSpPr>
            <p:cNvPr id="23" name="Straight Connector 22">
              <a:extLst>
                <a:ext uri="{FF2B5EF4-FFF2-40B4-BE49-F238E27FC236}">
                  <a16:creationId xmlns:a16="http://schemas.microsoft.com/office/drawing/2014/main" id="{39AE54E0-D612-74C1-7118-A2F1F16DE7E3}"/>
                </a:ext>
              </a:extLst>
            </p:cNvPr>
            <p:cNvCxnSpPr/>
            <p:nvPr/>
          </p:nvCxnSpPr>
          <p:spPr>
            <a:xfrm>
              <a:off x="11326367" y="1564060"/>
              <a:ext cx="0" cy="95174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60F689-2305-7738-1853-7E206FC1019B}"/>
                </a:ext>
              </a:extLst>
            </p:cNvPr>
            <p:cNvCxnSpPr>
              <a:cxnSpLocks/>
            </p:cNvCxnSpPr>
            <p:nvPr/>
          </p:nvCxnSpPr>
          <p:spPr>
            <a:xfrm flipV="1">
              <a:off x="11297693" y="2034447"/>
              <a:ext cx="696120" cy="1256"/>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FC4533-71A1-16F8-E7A0-BCD48B46DAE9}"/>
                </a:ext>
              </a:extLst>
            </p:cNvPr>
            <p:cNvSpPr/>
            <p:nvPr/>
          </p:nvSpPr>
          <p:spPr>
            <a:xfrm>
              <a:off x="7862113" y="1772892"/>
              <a:ext cx="3539170" cy="523112"/>
            </a:xfrm>
            <a:prstGeom prst="rect">
              <a:avLst/>
            </a:prstGeom>
            <a:noFill/>
            <a:ln>
              <a:noFill/>
            </a:ln>
            <a:scene3d>
              <a:camera prst="perspectiveHeroicExtremeRightFacing"/>
              <a:lightRig rig="threePt" dir="t"/>
            </a:scene3d>
          </p:spPr>
          <p:txBody>
            <a:bodyPr wrap="square" lIns="45664" tIns="22832" rIns="45664" bIns="22832">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398" b="1" dirty="0">
                  <a:ln/>
                  <a:solidFill>
                    <a:schemeClr val="accent3"/>
                  </a:solidFill>
                </a:rPr>
                <a:t>VIDEO</a:t>
              </a:r>
            </a:p>
          </p:txBody>
        </p:sp>
        <p:sp>
          <p:nvSpPr>
            <p:cNvPr id="27" name="Rectangle 26">
              <a:extLst>
                <a:ext uri="{FF2B5EF4-FFF2-40B4-BE49-F238E27FC236}">
                  <a16:creationId xmlns:a16="http://schemas.microsoft.com/office/drawing/2014/main" id="{32689065-DEE6-A9A1-1EDE-283BE080B066}"/>
                </a:ext>
              </a:extLst>
            </p:cNvPr>
            <p:cNvSpPr/>
            <p:nvPr/>
          </p:nvSpPr>
          <p:spPr>
            <a:xfrm>
              <a:off x="7940329" y="2176456"/>
              <a:ext cx="3539170" cy="523112"/>
            </a:xfrm>
            <a:prstGeom prst="rect">
              <a:avLst/>
            </a:prstGeom>
            <a:noFill/>
            <a:ln>
              <a:noFill/>
            </a:ln>
            <a:scene3d>
              <a:camera prst="perspectiveHeroicExtremeRightFacing"/>
              <a:lightRig rig="threePt" dir="t"/>
            </a:scene3d>
          </p:spPr>
          <p:txBody>
            <a:bodyPr wrap="square" lIns="45664" tIns="22832" rIns="45664" bIns="22832">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398" b="1" dirty="0">
                  <a:ln/>
                  <a:solidFill>
                    <a:schemeClr val="accent3"/>
                  </a:solidFill>
                </a:rPr>
                <a:t>MOUSE</a:t>
              </a:r>
            </a:p>
          </p:txBody>
        </p:sp>
        <p:cxnSp>
          <p:nvCxnSpPr>
            <p:cNvPr id="28" name="Straight Connector 27">
              <a:extLst>
                <a:ext uri="{FF2B5EF4-FFF2-40B4-BE49-F238E27FC236}">
                  <a16:creationId xmlns:a16="http://schemas.microsoft.com/office/drawing/2014/main" id="{1CC82DA0-977F-0059-EBC2-EA5ADD788C3E}"/>
                </a:ext>
              </a:extLst>
            </p:cNvPr>
            <p:cNvCxnSpPr>
              <a:cxnSpLocks/>
            </p:cNvCxnSpPr>
            <p:nvPr/>
          </p:nvCxnSpPr>
          <p:spPr>
            <a:xfrm flipH="1" flipV="1">
              <a:off x="10599709" y="2032338"/>
              <a:ext cx="697986" cy="216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787339-E531-C37E-8925-A2A31BA2027F}"/>
                </a:ext>
              </a:extLst>
            </p:cNvPr>
            <p:cNvCxnSpPr>
              <a:cxnSpLocks/>
            </p:cNvCxnSpPr>
            <p:nvPr/>
          </p:nvCxnSpPr>
          <p:spPr>
            <a:xfrm flipH="1">
              <a:off x="10599709" y="2515803"/>
              <a:ext cx="72666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99213FF2-2A35-3531-9320-0EAF8298C3F2}"/>
              </a:ext>
            </a:extLst>
          </p:cNvPr>
          <p:cNvPicPr>
            <a:picLocks noChangeAspect="1"/>
          </p:cNvPicPr>
          <p:nvPr/>
        </p:nvPicPr>
        <p:blipFill>
          <a:blip r:embed="rId4"/>
          <a:stretch>
            <a:fillRect/>
          </a:stretch>
        </p:blipFill>
        <p:spPr>
          <a:xfrm>
            <a:off x="9222214" y="2847217"/>
            <a:ext cx="579756" cy="1062888"/>
          </a:xfrm>
          <a:prstGeom prst="rect">
            <a:avLst/>
          </a:prstGeom>
        </p:spPr>
      </p:pic>
      <p:pic>
        <p:nvPicPr>
          <p:cNvPr id="7" name="Picture 6">
            <a:extLst>
              <a:ext uri="{FF2B5EF4-FFF2-40B4-BE49-F238E27FC236}">
                <a16:creationId xmlns:a16="http://schemas.microsoft.com/office/drawing/2014/main" id="{CF776538-84BD-2668-9DB9-4695B82B79A8}"/>
              </a:ext>
            </a:extLst>
          </p:cNvPr>
          <p:cNvPicPr>
            <a:picLocks noChangeAspect="1"/>
          </p:cNvPicPr>
          <p:nvPr/>
        </p:nvPicPr>
        <p:blipFill>
          <a:blip r:embed="rId5"/>
          <a:stretch>
            <a:fillRect/>
          </a:stretch>
        </p:blipFill>
        <p:spPr>
          <a:xfrm>
            <a:off x="9710770" y="4549365"/>
            <a:ext cx="1538930" cy="1299304"/>
          </a:xfrm>
          <a:prstGeom prst="rect">
            <a:avLst/>
          </a:prstGeom>
        </p:spPr>
      </p:pic>
      <p:sp>
        <p:nvSpPr>
          <p:cNvPr id="9" name="Footer Placeholder 2">
            <a:extLst>
              <a:ext uri="{FF2B5EF4-FFF2-40B4-BE49-F238E27FC236}">
                <a16:creationId xmlns:a16="http://schemas.microsoft.com/office/drawing/2014/main" id="{BE06B4A0-F856-8586-8914-6985308FD839}"/>
              </a:ext>
            </a:extLst>
          </p:cNvPr>
          <p:cNvSpPr txBox="1">
            <a:spLocks/>
          </p:cNvSpPr>
          <p:nvPr/>
        </p:nvSpPr>
        <p:spPr>
          <a:xfrm>
            <a:off x="319318" y="6629339"/>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Interface Options</a:t>
            </a:r>
          </a:p>
        </p:txBody>
      </p:sp>
    </p:spTree>
    <p:extLst>
      <p:ext uri="{BB962C8B-B14F-4D97-AF65-F5344CB8AC3E}">
        <p14:creationId xmlns:p14="http://schemas.microsoft.com/office/powerpoint/2010/main" val="114372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EFE2E8-CFD4-E738-06A8-047F869BC86A}"/>
              </a:ext>
            </a:extLst>
          </p:cNvPr>
          <p:cNvSpPr/>
          <p:nvPr/>
        </p:nvSpPr>
        <p:spPr>
          <a:xfrm>
            <a:off x="0" y="2651343"/>
            <a:ext cx="12192000" cy="1244956"/>
          </a:xfrm>
          <a:prstGeom prst="rect">
            <a:avLst/>
          </a:prstGeom>
        </p:spPr>
        <p:txBody>
          <a:bodyPr wrap="square">
            <a:spAutoFit/>
          </a:bodyPr>
          <a:lstStyle/>
          <a:p>
            <a:pPr marL="0" marR="0" lvl="0" indent="0" algn="ctr" defTabSz="456606" rtl="0" eaLnBrk="1" fontAlgn="base" latinLnBrk="0" hangingPunct="1">
              <a:lnSpc>
                <a:spcPct val="90000"/>
              </a:lnSpc>
              <a:spcBef>
                <a:spcPct val="50000"/>
              </a:spcBef>
              <a:spcAft>
                <a:spcPct val="0"/>
              </a:spcAft>
              <a:buClr>
                <a:srgbClr val="004880"/>
              </a:buClr>
              <a:buSzTx/>
              <a:buFontTx/>
              <a:buNone/>
              <a:tabLst/>
              <a:defRPr/>
            </a:pPr>
            <a:r>
              <a:rPr lang="en-US" sz="2996" dirty="0">
                <a:solidFill>
                  <a:schemeClr val="bg1"/>
                </a:solidFill>
              </a:rPr>
              <a:t>Thank you for having watched this educational material</a:t>
            </a:r>
          </a:p>
          <a:p>
            <a:pPr algn="ctr"/>
            <a:endParaRPr lang="en-US" sz="1598" kern="0" dirty="0">
              <a:solidFill>
                <a:schemeClr val="bg1"/>
              </a:solidFill>
            </a:endParaRPr>
          </a:p>
          <a:p>
            <a:pPr algn="ctr"/>
            <a:br>
              <a:rPr lang="en-US" sz="1598" kern="0" dirty="0">
                <a:solidFill>
                  <a:schemeClr val="bg1"/>
                </a:solidFill>
              </a:rPr>
            </a:br>
            <a:endParaRPr lang="en-US" sz="1598" kern="0" dirty="0">
              <a:solidFill>
                <a:schemeClr val="bg1"/>
              </a:solidFill>
            </a:endParaRPr>
          </a:p>
        </p:txBody>
      </p:sp>
      <p:pic>
        <p:nvPicPr>
          <p:cNvPr id="3" name="Picture 2">
            <a:extLst>
              <a:ext uri="{FF2B5EF4-FFF2-40B4-BE49-F238E27FC236}">
                <a16:creationId xmlns:a16="http://schemas.microsoft.com/office/drawing/2014/main" id="{C79F65E4-B91D-690F-89D4-17C0E9B26379}"/>
              </a:ext>
            </a:extLst>
          </p:cNvPr>
          <p:cNvPicPr>
            <a:picLocks noChangeAspect="1"/>
          </p:cNvPicPr>
          <p:nvPr/>
        </p:nvPicPr>
        <p:blipFill>
          <a:blip r:embed="rId2"/>
          <a:stretch>
            <a:fillRect/>
          </a:stretch>
        </p:blipFill>
        <p:spPr>
          <a:xfrm>
            <a:off x="0" y="4013"/>
            <a:ext cx="12192000" cy="6849973"/>
          </a:xfrm>
          <a:prstGeom prst="rect">
            <a:avLst/>
          </a:prstGeom>
        </p:spPr>
      </p:pic>
    </p:spTree>
    <p:extLst>
      <p:ext uri="{BB962C8B-B14F-4D97-AF65-F5344CB8AC3E}">
        <p14:creationId xmlns:p14="http://schemas.microsoft.com/office/powerpoint/2010/main" val="328893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EFE2E8-CFD4-E738-06A8-047F869BC86A}"/>
              </a:ext>
            </a:extLst>
          </p:cNvPr>
          <p:cNvSpPr/>
          <p:nvPr/>
        </p:nvSpPr>
        <p:spPr>
          <a:xfrm>
            <a:off x="0" y="2651343"/>
            <a:ext cx="12192000" cy="1244956"/>
          </a:xfrm>
          <a:prstGeom prst="rect">
            <a:avLst/>
          </a:prstGeom>
        </p:spPr>
        <p:txBody>
          <a:bodyPr wrap="square">
            <a:spAutoFit/>
          </a:bodyPr>
          <a:lstStyle/>
          <a:p>
            <a:pPr marL="0" marR="0" lvl="0" indent="0" algn="ctr" defTabSz="456606" rtl="0" eaLnBrk="1" fontAlgn="base" latinLnBrk="0" hangingPunct="1">
              <a:lnSpc>
                <a:spcPct val="90000"/>
              </a:lnSpc>
              <a:spcBef>
                <a:spcPct val="50000"/>
              </a:spcBef>
              <a:spcAft>
                <a:spcPct val="0"/>
              </a:spcAft>
              <a:buClr>
                <a:srgbClr val="004880"/>
              </a:buClr>
              <a:buSzTx/>
              <a:buFontTx/>
              <a:buNone/>
              <a:tabLst/>
              <a:defRPr/>
            </a:pPr>
            <a:r>
              <a:rPr lang="en-US" sz="2996" dirty="0">
                <a:solidFill>
                  <a:schemeClr val="bg1"/>
                </a:solidFill>
              </a:rPr>
              <a:t>Thank you for having watched this educational material</a:t>
            </a:r>
          </a:p>
          <a:p>
            <a:pPr algn="ctr"/>
            <a:endParaRPr lang="en-US" sz="1598" kern="0" dirty="0">
              <a:solidFill>
                <a:schemeClr val="bg1"/>
              </a:solidFill>
            </a:endParaRPr>
          </a:p>
          <a:p>
            <a:pPr algn="ctr"/>
            <a:br>
              <a:rPr lang="en-US" sz="1598" kern="0" dirty="0">
                <a:solidFill>
                  <a:schemeClr val="bg1"/>
                </a:solidFill>
              </a:rPr>
            </a:br>
            <a:endParaRPr lang="en-US" sz="1598" kern="0" dirty="0">
              <a:solidFill>
                <a:schemeClr val="bg1"/>
              </a:solidFill>
            </a:endParaRPr>
          </a:p>
        </p:txBody>
      </p:sp>
      <p:pic>
        <p:nvPicPr>
          <p:cNvPr id="3" name="Picture 2">
            <a:extLst>
              <a:ext uri="{FF2B5EF4-FFF2-40B4-BE49-F238E27FC236}">
                <a16:creationId xmlns:a16="http://schemas.microsoft.com/office/drawing/2014/main" id="{C79F65E4-B91D-690F-89D4-17C0E9B26379}"/>
              </a:ext>
            </a:extLst>
          </p:cNvPr>
          <p:cNvPicPr>
            <a:picLocks noChangeAspect="1"/>
          </p:cNvPicPr>
          <p:nvPr/>
        </p:nvPicPr>
        <p:blipFill>
          <a:blip r:embed="rId2"/>
          <a:stretch>
            <a:fillRect/>
          </a:stretch>
        </p:blipFill>
        <p:spPr>
          <a:xfrm>
            <a:off x="0" y="4013"/>
            <a:ext cx="12192000" cy="6849973"/>
          </a:xfrm>
          <a:prstGeom prst="rect">
            <a:avLst/>
          </a:prstGeom>
        </p:spPr>
      </p:pic>
      <p:pic>
        <p:nvPicPr>
          <p:cNvPr id="5" name="Picture 4">
            <a:extLst>
              <a:ext uri="{FF2B5EF4-FFF2-40B4-BE49-F238E27FC236}">
                <a16:creationId xmlns:a16="http://schemas.microsoft.com/office/drawing/2014/main" id="{C6EABA81-A389-F48F-826A-FC207BC0BC27}"/>
              </a:ext>
            </a:extLst>
          </p:cNvPr>
          <p:cNvPicPr>
            <a:picLocks noChangeAspect="1"/>
          </p:cNvPicPr>
          <p:nvPr/>
        </p:nvPicPr>
        <p:blipFill>
          <a:blip r:embed="rId3"/>
          <a:stretch>
            <a:fillRect/>
          </a:stretch>
        </p:blipFill>
        <p:spPr>
          <a:xfrm>
            <a:off x="0" y="4013"/>
            <a:ext cx="12192000" cy="6849973"/>
          </a:xfrm>
          <a:prstGeom prst="rect">
            <a:avLst/>
          </a:prstGeom>
        </p:spPr>
      </p:pic>
    </p:spTree>
    <p:extLst>
      <p:ext uri="{BB962C8B-B14F-4D97-AF65-F5344CB8AC3E}">
        <p14:creationId xmlns:p14="http://schemas.microsoft.com/office/powerpoint/2010/main" val="19911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50F4E-B3F7-9A88-EEF0-AB711B7D2235}"/>
              </a:ext>
            </a:extLst>
          </p:cNvPr>
          <p:cNvPicPr>
            <a:picLocks noChangeAspect="1"/>
          </p:cNvPicPr>
          <p:nvPr/>
        </p:nvPicPr>
        <p:blipFill>
          <a:blip r:embed="rId2"/>
          <a:stretch>
            <a:fillRect/>
          </a:stretch>
        </p:blipFill>
        <p:spPr>
          <a:xfrm>
            <a:off x="0" y="4013"/>
            <a:ext cx="12192000" cy="6849973"/>
          </a:xfrm>
          <a:prstGeom prst="rect">
            <a:avLst/>
          </a:prstGeom>
        </p:spPr>
      </p:pic>
    </p:spTree>
    <p:extLst>
      <p:ext uri="{BB962C8B-B14F-4D97-AF65-F5344CB8AC3E}">
        <p14:creationId xmlns:p14="http://schemas.microsoft.com/office/powerpoint/2010/main" val="96047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8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5C8406B-1625-284F-9D66-743B554F99B0}"/>
              </a:ext>
            </a:extLst>
          </p:cNvPr>
          <p:cNvCxnSpPr>
            <a:cxnSpLocks/>
          </p:cNvCxnSpPr>
          <p:nvPr/>
        </p:nvCxnSpPr>
        <p:spPr>
          <a:xfrm>
            <a:off x="557960" y="6320878"/>
            <a:ext cx="11083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AC8418-4F07-6477-3ADF-7D8A21ADC55F}"/>
              </a:ext>
            </a:extLst>
          </p:cNvPr>
          <p:cNvSpPr txBox="1"/>
          <p:nvPr/>
        </p:nvSpPr>
        <p:spPr>
          <a:xfrm>
            <a:off x="4279663" y="390863"/>
            <a:ext cx="7553134" cy="553998"/>
          </a:xfrm>
          <a:prstGeom prst="rect">
            <a:avLst/>
          </a:prstGeom>
          <a:noFill/>
        </p:spPr>
        <p:txBody>
          <a:bodyPr wrap="square" lIns="0" tIns="0" rIns="0" bIns="0" rtlCol="0">
            <a:spAutoFit/>
          </a:bodyPr>
          <a:lstStyle/>
          <a:p>
            <a:pPr algn="r"/>
            <a:r>
              <a:rPr lang="en-US" spc="400" baseline="0" dirty="0">
                <a:latin typeface="Inter" panose="020B0502030000000004" pitchFamily="34" charset="0"/>
                <a:ea typeface="Inter" panose="020B0502030000000004" pitchFamily="34" charset="0"/>
                <a:cs typeface="Inter" panose="020B0502030000000004" pitchFamily="34" charset="0"/>
              </a:rPr>
              <a:t>Learning &amp; Development</a:t>
            </a:r>
          </a:p>
          <a:p>
            <a:pPr algn="r"/>
            <a:r>
              <a:rPr lang="en-US" spc="300" baseline="0" dirty="0">
                <a:solidFill>
                  <a:schemeClr val="tx2"/>
                </a:solidFill>
                <a:latin typeface="Inter" panose="020B0502030000000004" pitchFamily="34" charset="0"/>
                <a:ea typeface="Inter" panose="020B0502030000000004" pitchFamily="34" charset="0"/>
                <a:cs typeface="Inter" panose="020B0502030000000004" pitchFamily="34" charset="0"/>
              </a:rPr>
              <a:t>Objective</a:t>
            </a:r>
          </a:p>
        </p:txBody>
      </p:sp>
      <p:sp>
        <p:nvSpPr>
          <p:cNvPr id="22" name="TextBox 21">
            <a:extLst>
              <a:ext uri="{FF2B5EF4-FFF2-40B4-BE49-F238E27FC236}">
                <a16:creationId xmlns:a16="http://schemas.microsoft.com/office/drawing/2014/main" id="{BB950552-FDCE-B17B-1176-5C320ADB3445}"/>
              </a:ext>
            </a:extLst>
          </p:cNvPr>
          <p:cNvSpPr txBox="1"/>
          <p:nvPr/>
        </p:nvSpPr>
        <p:spPr>
          <a:xfrm>
            <a:off x="8826317" y="6586014"/>
            <a:ext cx="3040060" cy="215444"/>
          </a:xfrm>
          <a:prstGeom prst="rect">
            <a:avLst/>
          </a:prstGeom>
          <a:noFill/>
        </p:spPr>
        <p:txBody>
          <a:bodyPr wrap="square" rtlCol="0">
            <a:spAutoFit/>
          </a:bodyPr>
          <a:lstStyle/>
          <a:p>
            <a:pPr algn="r"/>
            <a:r>
              <a:rPr lang="en-US" sz="800" dirty="0">
                <a:solidFill>
                  <a:srgbClr val="CCCCCC"/>
                </a:solidFill>
                <a:latin typeface="Inter" panose="020B0502030000000004" pitchFamily="34" charset="0"/>
                <a:ea typeface="Inter" panose="020B0502030000000004" pitchFamily="34" charset="0"/>
                <a:cs typeface="Inter" panose="020B0502030000000004" pitchFamily="34" charset="0"/>
              </a:rPr>
              <a:t>SME Source Markham</a:t>
            </a:r>
            <a:endParaRPr lang="en-CA" sz="800" dirty="0">
              <a:solidFill>
                <a:srgbClr val="CCCCCC"/>
              </a:solidFill>
              <a:latin typeface="Inter" panose="020B0502030000000004" pitchFamily="34" charset="0"/>
              <a:ea typeface="Inter" panose="020B0502030000000004" pitchFamily="34" charset="0"/>
              <a:cs typeface="Inter" panose="020B0502030000000004" pitchFamily="34" charset="0"/>
            </a:endParaRPr>
          </a:p>
        </p:txBody>
      </p:sp>
      <p:pic>
        <p:nvPicPr>
          <p:cNvPr id="23" name="Picture 22">
            <a:extLst>
              <a:ext uri="{FF2B5EF4-FFF2-40B4-BE49-F238E27FC236}">
                <a16:creationId xmlns:a16="http://schemas.microsoft.com/office/drawing/2014/main" id="{2B6421EF-A5FD-A5C2-55A9-0337C83F9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554" y="6224349"/>
            <a:ext cx="747346" cy="306603"/>
          </a:xfrm>
          <a:prstGeom prst="rect">
            <a:avLst/>
          </a:prstGeom>
        </p:spPr>
      </p:pic>
      <p:cxnSp>
        <p:nvCxnSpPr>
          <p:cNvPr id="32" name="Straight Connector 31">
            <a:extLst>
              <a:ext uri="{FF2B5EF4-FFF2-40B4-BE49-F238E27FC236}">
                <a16:creationId xmlns:a16="http://schemas.microsoft.com/office/drawing/2014/main" id="{AE70C60B-2D0F-9A3E-E9C0-12FA568E3133}"/>
              </a:ext>
            </a:extLst>
          </p:cNvPr>
          <p:cNvCxnSpPr/>
          <p:nvPr/>
        </p:nvCxnSpPr>
        <p:spPr>
          <a:xfrm flipH="1">
            <a:off x="419100" y="6560133"/>
            <a:ext cx="11353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6C22556B-70D7-AFCB-A7EF-C103728F94F3}"/>
              </a:ext>
            </a:extLst>
          </p:cNvPr>
          <p:cNvSpPr txBox="1">
            <a:spLocks/>
          </p:cNvSpPr>
          <p:nvPr/>
        </p:nvSpPr>
        <p:spPr>
          <a:xfrm>
            <a:off x="348764" y="6347056"/>
            <a:ext cx="13082082" cy="495633"/>
          </a:xfrm>
          <a:prstGeom prst="rect">
            <a:avLst/>
          </a:prstGeom>
        </p:spPr>
        <p:txBody>
          <a:bodyPr/>
          <a:lst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2000" kern="1200" baseline="0">
                <a:solidFill>
                  <a:srgbClr val="C8FF08"/>
                </a:solidFill>
                <a:latin typeface="Inter" panose="020B0502030000000004" pitchFamily="34" charset="0"/>
                <a:ea typeface="Inter" panose="020B0502030000000004" pitchFamily="34" charset="0"/>
                <a:cs typeface="Inter" panose="020B0502030000000004" pitchFamily="34" charset="0"/>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a:lstStyle>
          <a:p>
            <a:r>
              <a:rPr lang="en-US" sz="1000" dirty="0"/>
              <a:t>G100-2010 l G100 Initial Setup v1</a:t>
            </a:r>
          </a:p>
        </p:txBody>
      </p:sp>
      <p:sp>
        <p:nvSpPr>
          <p:cNvPr id="13" name="TextBox 12">
            <a:extLst>
              <a:ext uri="{FF2B5EF4-FFF2-40B4-BE49-F238E27FC236}">
                <a16:creationId xmlns:a16="http://schemas.microsoft.com/office/drawing/2014/main" id="{8979AA2F-F24F-0F7A-083A-3240FC39BDE2}"/>
              </a:ext>
            </a:extLst>
          </p:cNvPr>
          <p:cNvSpPr txBox="1"/>
          <p:nvPr/>
        </p:nvSpPr>
        <p:spPr>
          <a:xfrm>
            <a:off x="2278236" y="2687155"/>
            <a:ext cx="16136221" cy="1231106"/>
          </a:xfrm>
          <a:prstGeom prst="rect">
            <a:avLst/>
          </a:prstGeom>
          <a:noFill/>
        </p:spPr>
        <p:txBody>
          <a:bodyPr wrap="square" rtlCol="0">
            <a:spAutoFit/>
          </a:bodyPr>
          <a:lstStyle/>
          <a:p>
            <a:r>
              <a:rPr lang="en-US" sz="1400" dirty="0">
                <a:latin typeface="Inter" panose="020B0502030000000004" pitchFamily="34" charset="0"/>
                <a:ea typeface="Inter" panose="020B0502030000000004" pitchFamily="34" charset="0"/>
              </a:rPr>
              <a:t>At the completion of this module you will be able to identify and recite all concepts presented. </a:t>
            </a:r>
          </a:p>
          <a:p>
            <a:endParaRPr lang="en-US" sz="1400" dirty="0">
              <a:latin typeface="Inter" panose="020B0502030000000004" pitchFamily="34" charset="0"/>
              <a:ea typeface="Inter" panose="020B0502030000000004" pitchFamily="34" charset="0"/>
            </a:endParaRPr>
          </a:p>
          <a:p>
            <a:r>
              <a:rPr lang="en-US" sz="1400" dirty="0">
                <a:latin typeface="Inter" panose="020B0502030000000004" pitchFamily="34" charset="0"/>
                <a:ea typeface="Inter" panose="020B0502030000000004" pitchFamily="34" charset="0"/>
              </a:rPr>
              <a:t>If you are viewing this as part of a structured training program </a:t>
            </a:r>
            <a:r>
              <a:rPr lang="en-US" sz="1400" i="1" dirty="0">
                <a:latin typeface="Inter" panose="020B0502030000000004" pitchFamily="34" charset="0"/>
                <a:ea typeface="Inter" panose="020B0502030000000004" pitchFamily="34" charset="0"/>
              </a:rPr>
              <a:t>PLEASE</a:t>
            </a:r>
            <a:r>
              <a:rPr lang="en-US" sz="1400" dirty="0">
                <a:latin typeface="Inter" panose="020B0502030000000004" pitchFamily="34" charset="0"/>
                <a:ea typeface="Inter" panose="020B0502030000000004" pitchFamily="34" charset="0"/>
              </a:rPr>
              <a:t> complete the </a:t>
            </a:r>
            <a:br>
              <a:rPr lang="en-US" sz="1400" dirty="0">
                <a:latin typeface="Inter" panose="020B0502030000000004" pitchFamily="34" charset="0"/>
                <a:ea typeface="Inter" panose="020B0502030000000004" pitchFamily="34" charset="0"/>
              </a:rPr>
            </a:br>
            <a:r>
              <a:rPr lang="en-US" sz="1400" dirty="0">
                <a:latin typeface="Inter" panose="020B0502030000000004" pitchFamily="34" charset="0"/>
                <a:ea typeface="Inter" panose="020B0502030000000004" pitchFamily="34" charset="0"/>
              </a:rPr>
              <a:t>associated assessment test. You are required to score above 80%. </a:t>
            </a:r>
          </a:p>
          <a:p>
            <a:endParaRPr lang="en-US" sz="1800" dirty="0">
              <a:latin typeface="+mn-lt"/>
            </a:endParaRPr>
          </a:p>
        </p:txBody>
      </p:sp>
      <p:sp>
        <p:nvSpPr>
          <p:cNvPr id="14" name="TextBox 13">
            <a:extLst>
              <a:ext uri="{FF2B5EF4-FFF2-40B4-BE49-F238E27FC236}">
                <a16:creationId xmlns:a16="http://schemas.microsoft.com/office/drawing/2014/main" id="{CA2B5C67-B619-9779-A75F-17AE84EA19AB}"/>
              </a:ext>
            </a:extLst>
          </p:cNvPr>
          <p:cNvSpPr txBox="1"/>
          <p:nvPr/>
        </p:nvSpPr>
        <p:spPr>
          <a:xfrm>
            <a:off x="4643417" y="3651456"/>
            <a:ext cx="6681637" cy="984885"/>
          </a:xfrm>
          <a:prstGeom prst="rect">
            <a:avLst/>
          </a:prstGeom>
          <a:noFill/>
        </p:spPr>
        <p:txBody>
          <a:bodyPr wrap="none" rtlCol="0">
            <a:spAutoFit/>
          </a:bodyPr>
          <a:lstStyle/>
          <a:p>
            <a:pPr marL="0" marR="0" lvl="0" indent="0" algn="l" defTabSz="914309" rtl="0" eaLnBrk="0" fontAlgn="base" latinLnBrk="0" hangingPunct="0">
              <a:lnSpc>
                <a:spcPct val="100000"/>
              </a:lnSpc>
              <a:spcBef>
                <a:spcPct val="0"/>
              </a:spcBef>
              <a:spcAft>
                <a:spcPct val="0"/>
              </a:spcAft>
              <a:buClrTx/>
              <a:buSzTx/>
              <a:buFontTx/>
              <a:buNone/>
              <a:tabLst/>
              <a:defRPr/>
            </a:pPr>
            <a:r>
              <a:rPr lang="en-US" sz="4000" dirty="0">
                <a:solidFill>
                  <a:schemeClr val="bg1"/>
                </a:solidFill>
                <a:latin typeface="Inter" panose="020B0502030000000004" pitchFamily="34" charset="0"/>
                <a:ea typeface="Inter" panose="020B0502030000000004" pitchFamily="34" charset="0"/>
              </a:rPr>
              <a:t>Learning Module Objective</a:t>
            </a:r>
          </a:p>
          <a:p>
            <a:endParaRPr lang="en-US" sz="1800" dirty="0">
              <a:latin typeface="+mn-lt"/>
            </a:endParaRPr>
          </a:p>
        </p:txBody>
      </p:sp>
      <p:sp>
        <p:nvSpPr>
          <p:cNvPr id="15" name="TextBox 14">
            <a:extLst>
              <a:ext uri="{FF2B5EF4-FFF2-40B4-BE49-F238E27FC236}">
                <a16:creationId xmlns:a16="http://schemas.microsoft.com/office/drawing/2014/main" id="{E9AC2F41-F48F-D50A-160C-1AB3790928A1}"/>
              </a:ext>
            </a:extLst>
          </p:cNvPr>
          <p:cNvSpPr txBox="1"/>
          <p:nvPr/>
        </p:nvSpPr>
        <p:spPr>
          <a:xfrm>
            <a:off x="2359863" y="2233747"/>
            <a:ext cx="6089544" cy="395651"/>
          </a:xfrm>
          <a:prstGeom prst="rect">
            <a:avLst/>
          </a:prstGeom>
          <a:noFill/>
        </p:spPr>
        <p:txBody>
          <a:bodyPr wrap="square" lIns="0" tIns="0" rIns="0" bIns="0" rtlCol="0">
            <a:noAutofit/>
          </a:bodyPr>
          <a:lstStyle/>
          <a:p>
            <a:pPr algn="l">
              <a:spcAft>
                <a:spcPts val="600"/>
              </a:spcAft>
            </a:pPr>
            <a:r>
              <a:rPr lang="en-US" sz="2000" dirty="0"/>
              <a:t>Learning Module Objective</a:t>
            </a:r>
            <a:endParaRPr lang="en-CA" sz="2000" dirty="0"/>
          </a:p>
        </p:txBody>
      </p:sp>
    </p:spTree>
    <p:extLst>
      <p:ext uri="{BB962C8B-B14F-4D97-AF65-F5344CB8AC3E}">
        <p14:creationId xmlns:p14="http://schemas.microsoft.com/office/powerpoint/2010/main" val="149622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7CD05F-7B4D-3061-C8C1-FDB6C1B7A9E1}"/>
              </a:ext>
            </a:extLst>
          </p:cNvPr>
          <p:cNvSpPr>
            <a:spLocks noGrp="1"/>
          </p:cNvSpPr>
          <p:nvPr>
            <p:ph type="title" idx="4294967295"/>
          </p:nvPr>
        </p:nvSpPr>
        <p:spPr>
          <a:xfrm>
            <a:off x="440967" y="242086"/>
            <a:ext cx="9321800" cy="457200"/>
          </a:xfrm>
        </p:spPr>
        <p:txBody>
          <a:bodyPr/>
          <a:lstStyle/>
          <a:p>
            <a:r>
              <a:rPr lang="en-US" sz="2400" dirty="0"/>
              <a:t>What’s in the Box?</a:t>
            </a:r>
          </a:p>
        </p:txBody>
      </p:sp>
      <p:sp>
        <p:nvSpPr>
          <p:cNvPr id="39" name="TextBox 38">
            <a:extLst>
              <a:ext uri="{FF2B5EF4-FFF2-40B4-BE49-F238E27FC236}">
                <a16:creationId xmlns:a16="http://schemas.microsoft.com/office/drawing/2014/main" id="{31FFBAE5-3BA9-341F-0D46-D11B5C86C357}"/>
              </a:ext>
            </a:extLst>
          </p:cNvPr>
          <p:cNvSpPr txBox="1"/>
          <p:nvPr/>
        </p:nvSpPr>
        <p:spPr>
          <a:xfrm>
            <a:off x="103910" y="6642556"/>
            <a:ext cx="6094268" cy="215444"/>
          </a:xfrm>
          <a:prstGeom prst="rect">
            <a:avLst/>
          </a:prstGeom>
        </p:spPr>
        <p:txBody>
          <a:bodyPr vert="horz" lIns="0" tIns="0" rIns="0" bIns="0" rtlCol="0" anchor="t" anchorCtr="0"/>
          <a:lstStyle>
            <a:defPPr>
              <a:defRPr lang="en-US"/>
            </a:defPPr>
            <a:lvl1pPr>
              <a:defRPr sz="800">
                <a:solidFill>
                  <a:srgbClr val="212121"/>
                </a:solidFill>
                <a:latin typeface="Inter" panose="02000503000000020004" pitchFamily="2" charset="0"/>
              </a:defRPr>
            </a:lvl1pPr>
          </a:lstStyle>
          <a:p>
            <a:r>
              <a:rPr lang="en-US" sz="1000" dirty="0">
                <a:solidFill>
                  <a:schemeClr val="tx1"/>
                </a:solidFill>
              </a:rPr>
              <a:t>2010 – G100 INITIAL SETUP</a:t>
            </a:r>
          </a:p>
        </p:txBody>
      </p:sp>
      <p:pic>
        <p:nvPicPr>
          <p:cNvPr id="2" name="Picture 1">
            <a:extLst>
              <a:ext uri="{FF2B5EF4-FFF2-40B4-BE49-F238E27FC236}">
                <a16:creationId xmlns:a16="http://schemas.microsoft.com/office/drawing/2014/main" id="{0996243C-2518-5E1C-9694-BAD4ED4655AF}"/>
              </a:ext>
            </a:extLst>
          </p:cNvPr>
          <p:cNvPicPr>
            <a:picLocks noChangeAspect="1"/>
          </p:cNvPicPr>
          <p:nvPr/>
        </p:nvPicPr>
        <p:blipFill>
          <a:blip r:embed="rId3"/>
          <a:stretch>
            <a:fillRect/>
          </a:stretch>
        </p:blipFill>
        <p:spPr>
          <a:xfrm>
            <a:off x="4522806" y="759038"/>
            <a:ext cx="4669661" cy="3303911"/>
          </a:xfrm>
          <a:prstGeom prst="rect">
            <a:avLst/>
          </a:prstGeom>
          <a:ln>
            <a:solidFill>
              <a:schemeClr val="tx1"/>
            </a:solidFill>
          </a:ln>
        </p:spPr>
      </p:pic>
      <p:sp>
        <p:nvSpPr>
          <p:cNvPr id="14" name="Text Placeholder 2">
            <a:extLst>
              <a:ext uri="{FF2B5EF4-FFF2-40B4-BE49-F238E27FC236}">
                <a16:creationId xmlns:a16="http://schemas.microsoft.com/office/drawing/2014/main" id="{A5A54BA4-FB23-DBC5-9F97-C2DABC4B004B}"/>
              </a:ext>
            </a:extLst>
          </p:cNvPr>
          <p:cNvSpPr txBox="1">
            <a:spLocks/>
          </p:cNvSpPr>
          <p:nvPr/>
        </p:nvSpPr>
        <p:spPr>
          <a:xfrm>
            <a:off x="336990" y="872712"/>
            <a:ext cx="7436305" cy="5570756"/>
          </a:xfrm>
          <a:prstGeom prst="rect">
            <a:avLst/>
          </a:prstGeom>
          <a:noFill/>
        </p:spPr>
        <p:txBody>
          <a:bodyPr wrap="square">
            <a:spAutoFit/>
          </a:bodyPr>
          <a:lstStyle>
            <a:defPPr>
              <a:defRPr lang="en-US"/>
            </a:defPPr>
            <a:lvl1pPr marL="342900" indent="-342900">
              <a:buFont typeface="Arial" panose="020B0604020202020204" pitchFamily="34" charset="0"/>
              <a:buChar char="•"/>
              <a:defRPr sz="1400" b="0">
                <a:solidFill>
                  <a:schemeClr val="tx2"/>
                </a:solidFill>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accent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chemeClr val="accent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chemeClr val="accent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chemeClr val="accent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a:lstStyle>
          <a:p>
            <a:pPr marL="0" indent="0">
              <a:buNone/>
            </a:pPr>
            <a:r>
              <a:rPr lang="en-US" dirty="0">
                <a:solidFill>
                  <a:schemeClr val="tx1"/>
                </a:solidFill>
              </a:rPr>
              <a:t>Your kit includes the following:</a:t>
            </a:r>
          </a:p>
          <a:p>
            <a:pPr marL="0" indent="0">
              <a:buNone/>
            </a:pPr>
            <a:endParaRPr lang="en-US" dirty="0">
              <a:solidFill>
                <a:schemeClr val="tx1"/>
              </a:solidFill>
            </a:endParaRPr>
          </a:p>
          <a:p>
            <a:r>
              <a:rPr lang="en-US" dirty="0"/>
              <a:t>G100 Substation Gateway</a:t>
            </a:r>
          </a:p>
          <a:p>
            <a:endParaRPr lang="en-US" dirty="0"/>
          </a:p>
          <a:p>
            <a:r>
              <a:rPr lang="en-US" dirty="0"/>
              <a:t>Wall / Panel mount kit</a:t>
            </a:r>
          </a:p>
          <a:p>
            <a:pPr lvl="4"/>
            <a:r>
              <a:rPr lang="en-US" sz="1400" dirty="0">
                <a:solidFill>
                  <a:schemeClr val="tx2"/>
                </a:solidFill>
              </a:rPr>
              <a:t>Wall / panel mounting bracket </a:t>
            </a:r>
            <a:br>
              <a:rPr lang="en-US" sz="1400" dirty="0">
                <a:solidFill>
                  <a:schemeClr val="tx2"/>
                </a:solidFill>
              </a:rPr>
            </a:br>
            <a:r>
              <a:rPr lang="en-US" sz="1400" dirty="0">
                <a:solidFill>
                  <a:schemeClr val="tx2"/>
                </a:solidFill>
              </a:rPr>
              <a:t>(quantity 2)</a:t>
            </a:r>
          </a:p>
          <a:p>
            <a:pPr marL="548640" lvl="4" indent="0">
              <a:buNone/>
            </a:pPr>
            <a:r>
              <a:rPr lang="en-US" sz="1400" dirty="0">
                <a:solidFill>
                  <a:schemeClr val="tx2"/>
                </a:solidFill>
              </a:rPr>
              <a:t> </a:t>
            </a:r>
          </a:p>
          <a:p>
            <a:r>
              <a:rPr lang="en-US" dirty="0"/>
              <a:t>DIN rail and hardware kit</a:t>
            </a:r>
          </a:p>
          <a:p>
            <a:pPr lvl="4"/>
            <a:r>
              <a:rPr lang="en-US" sz="1400" dirty="0">
                <a:solidFill>
                  <a:schemeClr val="tx2"/>
                </a:solidFill>
                <a:latin typeface="+mn-lt"/>
              </a:rPr>
              <a:t>DIN Rail (quantity 1)</a:t>
            </a:r>
          </a:p>
          <a:p>
            <a:pPr lvl="4"/>
            <a:r>
              <a:rPr lang="en-US" sz="1400" dirty="0">
                <a:solidFill>
                  <a:schemeClr val="tx2"/>
                </a:solidFill>
              </a:rPr>
              <a:t>Screws (quantity 6)</a:t>
            </a:r>
          </a:p>
          <a:p>
            <a:pPr marL="0" indent="0">
              <a:buNone/>
            </a:pPr>
            <a:endParaRPr lang="en-US" dirty="0"/>
          </a:p>
          <a:p>
            <a:r>
              <a:rPr lang="it-IT" dirty="0"/>
              <a:t>Analog DC Input (AI) connector (quantity 1)</a:t>
            </a:r>
          </a:p>
          <a:p>
            <a:endParaRPr lang="it-IT" dirty="0"/>
          </a:p>
          <a:p>
            <a:r>
              <a:rPr lang="it-IT" dirty="0"/>
              <a:t>Binary Input (DI) connector (quantity 1)</a:t>
            </a:r>
          </a:p>
          <a:p>
            <a:endParaRPr lang="it-IT" dirty="0"/>
          </a:p>
          <a:p>
            <a:r>
              <a:rPr lang="pt-BR" dirty="0"/>
              <a:t>Binary Output (DO) connector (quantity 1)</a:t>
            </a:r>
          </a:p>
          <a:p>
            <a:endParaRPr lang="pt-BR" dirty="0"/>
          </a:p>
          <a:p>
            <a:r>
              <a:rPr lang="en-US" dirty="0"/>
              <a:t>Power input connector (quantity 1)</a:t>
            </a:r>
          </a:p>
          <a:p>
            <a:endParaRPr lang="en-US" dirty="0"/>
          </a:p>
          <a:p>
            <a:r>
              <a:rPr lang="pt-BR" dirty="0"/>
              <a:t>IRIG-B input connector (quantity 1) </a:t>
            </a:r>
          </a:p>
          <a:p>
            <a:endParaRPr lang="en-US" dirty="0"/>
          </a:p>
          <a:p>
            <a:endParaRPr lang="en-US" dirty="0"/>
          </a:p>
          <a:p>
            <a:endParaRPr lang="en-US" altLang="zh-TW" dirty="0"/>
          </a:p>
        </p:txBody>
      </p:sp>
      <p:sp>
        <p:nvSpPr>
          <p:cNvPr id="15" name="TextBox 14">
            <a:extLst>
              <a:ext uri="{FF2B5EF4-FFF2-40B4-BE49-F238E27FC236}">
                <a16:creationId xmlns:a16="http://schemas.microsoft.com/office/drawing/2014/main" id="{2934FDE6-CB92-FF24-75B1-A35A864D9AD2}"/>
              </a:ext>
            </a:extLst>
          </p:cNvPr>
          <p:cNvSpPr txBox="1"/>
          <p:nvPr/>
        </p:nvSpPr>
        <p:spPr>
          <a:xfrm>
            <a:off x="9405351" y="971761"/>
            <a:ext cx="2682739" cy="1169551"/>
          </a:xfrm>
          <a:prstGeom prst="rect">
            <a:avLst/>
          </a:prstGeom>
          <a:noFill/>
        </p:spPr>
        <p:txBody>
          <a:bodyPr wrap="square">
            <a:spAutoFit/>
          </a:bodyPr>
          <a:lstStyle/>
          <a:p>
            <a:r>
              <a:rPr lang="en-US" sz="1400" b="1" i="0" u="none" strike="noStrike" baseline="0" dirty="0">
                <a:solidFill>
                  <a:schemeClr val="bg1"/>
                </a:solidFill>
              </a:rPr>
              <a:t>Documentation:</a:t>
            </a:r>
          </a:p>
          <a:p>
            <a:endParaRPr lang="en-US" sz="1400" b="1" dirty="0">
              <a:solidFill>
                <a:schemeClr val="bg1"/>
              </a:solidFill>
            </a:endParaRPr>
          </a:p>
          <a:p>
            <a:r>
              <a:rPr lang="en-US" sz="1400" b="1" i="0" u="none" strike="noStrike" baseline="0" dirty="0">
                <a:solidFill>
                  <a:schemeClr val="bg1"/>
                </a:solidFill>
              </a:rPr>
              <a:t>Refer to</a:t>
            </a:r>
            <a:r>
              <a:rPr lang="en-US" sz="1400" b="1" dirty="0">
                <a:solidFill>
                  <a:schemeClr val="bg1"/>
                </a:solidFill>
              </a:rPr>
              <a:t> SWM0116 G100 Substation Gateway Quick Start Guide</a:t>
            </a:r>
          </a:p>
        </p:txBody>
      </p:sp>
      <p:cxnSp>
        <p:nvCxnSpPr>
          <p:cNvPr id="5" name="Straight Connector 4">
            <a:extLst>
              <a:ext uri="{FF2B5EF4-FFF2-40B4-BE49-F238E27FC236}">
                <a16:creationId xmlns:a16="http://schemas.microsoft.com/office/drawing/2014/main" id="{1CDF2FAF-621D-6B33-3847-452EE04681E7}"/>
              </a:ext>
            </a:extLst>
          </p:cNvPr>
          <p:cNvCxnSpPr>
            <a:cxnSpLocks/>
          </p:cNvCxnSpPr>
          <p:nvPr/>
        </p:nvCxnSpPr>
        <p:spPr>
          <a:xfrm>
            <a:off x="9342408" y="6512943"/>
            <a:ext cx="284959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D69E7F-33D1-3E8B-EEEB-F022B27131AC}"/>
              </a:ext>
            </a:extLst>
          </p:cNvPr>
          <p:cNvSpPr txBox="1"/>
          <p:nvPr/>
        </p:nvSpPr>
        <p:spPr>
          <a:xfrm>
            <a:off x="336990" y="6616894"/>
            <a:ext cx="3485072" cy="215444"/>
          </a:xfrm>
          <a:prstGeom prst="rect">
            <a:avLst/>
          </a:prstGeom>
          <a:noFill/>
        </p:spPr>
        <p:txBody>
          <a:bodyPr wrap="square" lIns="0" tIns="0" rIns="0" bIns="0" rtlCol="0">
            <a:noAutofit/>
          </a:bodyPr>
          <a:lstStyle/>
          <a:p>
            <a:pPr algn="l">
              <a:spcAft>
                <a:spcPts val="600"/>
              </a:spcAft>
            </a:pPr>
            <a:r>
              <a:rPr lang="en-US" sz="1000" dirty="0">
                <a:solidFill>
                  <a:schemeClr val="bg1"/>
                </a:solidFill>
              </a:rPr>
              <a:t>G100 l What’s in the Box</a:t>
            </a:r>
          </a:p>
          <a:p>
            <a:pPr algn="l">
              <a:spcAft>
                <a:spcPts val="600"/>
              </a:spcAft>
            </a:pPr>
            <a:endParaRPr lang="en-CA" dirty="0"/>
          </a:p>
        </p:txBody>
      </p:sp>
      <p:pic>
        <p:nvPicPr>
          <p:cNvPr id="9" name="Picture 8">
            <a:extLst>
              <a:ext uri="{FF2B5EF4-FFF2-40B4-BE49-F238E27FC236}">
                <a16:creationId xmlns:a16="http://schemas.microsoft.com/office/drawing/2014/main" id="{8E1F4B0D-8093-AB30-072B-1345B266B8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7606" y="6556830"/>
            <a:ext cx="590585" cy="242291"/>
          </a:xfrm>
          <a:prstGeom prst="rect">
            <a:avLst/>
          </a:prstGeom>
        </p:spPr>
      </p:pic>
    </p:spTree>
    <p:extLst>
      <p:ext uri="{BB962C8B-B14F-4D97-AF65-F5344CB8AC3E}">
        <p14:creationId xmlns:p14="http://schemas.microsoft.com/office/powerpoint/2010/main" val="299090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a:extLst>
              <a:ext uri="{FF2B5EF4-FFF2-40B4-BE49-F238E27FC236}">
                <a16:creationId xmlns:a16="http://schemas.microsoft.com/office/drawing/2014/main" id="{940D2AAE-3A07-C46A-F63F-B95423771C05}"/>
              </a:ext>
            </a:extLst>
          </p:cNvPr>
          <p:cNvSpPr>
            <a:spLocks noGrp="1"/>
          </p:cNvSpPr>
          <p:nvPr>
            <p:ph type="ftr" sz="quarter" idx="4294967295"/>
          </p:nvPr>
        </p:nvSpPr>
        <p:spPr>
          <a:xfrm>
            <a:off x="319318" y="6629339"/>
            <a:ext cx="10248900" cy="244653"/>
          </a:xfrm>
        </p:spPr>
        <p:txBody>
          <a:bodyPr/>
          <a:lstStyle/>
          <a:p>
            <a:r>
              <a:rPr lang="en-US" sz="1000" dirty="0">
                <a:solidFill>
                  <a:schemeClr val="bg1"/>
                </a:solidFill>
              </a:rPr>
              <a:t>G100-2010 l INITIAL SETUP</a:t>
            </a:r>
          </a:p>
        </p:txBody>
      </p:sp>
      <p:sp>
        <p:nvSpPr>
          <p:cNvPr id="4" name="Title 3">
            <a:extLst>
              <a:ext uri="{FF2B5EF4-FFF2-40B4-BE49-F238E27FC236}">
                <a16:creationId xmlns:a16="http://schemas.microsoft.com/office/drawing/2014/main" id="{D2F543A6-7D91-F491-15DA-5FD91C6AEFED}"/>
              </a:ext>
            </a:extLst>
          </p:cNvPr>
          <p:cNvSpPr>
            <a:spLocks noGrp="1"/>
          </p:cNvSpPr>
          <p:nvPr>
            <p:ph type="title"/>
          </p:nvPr>
        </p:nvSpPr>
        <p:spPr>
          <a:xfrm>
            <a:off x="543606" y="609905"/>
            <a:ext cx="9622047" cy="457020"/>
          </a:xfrm>
        </p:spPr>
        <p:txBody>
          <a:bodyPr/>
          <a:lstStyle/>
          <a:p>
            <a:r>
              <a:rPr lang="en-US" sz="2400" dirty="0"/>
              <a:t>Wall/Panel Mount Kit</a:t>
            </a:r>
          </a:p>
        </p:txBody>
      </p:sp>
      <p:sp>
        <p:nvSpPr>
          <p:cNvPr id="15" name="Text Placeholder 2">
            <a:extLst>
              <a:ext uri="{FF2B5EF4-FFF2-40B4-BE49-F238E27FC236}">
                <a16:creationId xmlns:a16="http://schemas.microsoft.com/office/drawing/2014/main" id="{4FAA487F-261D-F257-8313-0EBB2779930B}"/>
              </a:ext>
            </a:extLst>
          </p:cNvPr>
          <p:cNvSpPr txBox="1">
            <a:spLocks/>
          </p:cNvSpPr>
          <p:nvPr/>
        </p:nvSpPr>
        <p:spPr>
          <a:xfrm>
            <a:off x="543606" y="4282697"/>
            <a:ext cx="5462155" cy="1181410"/>
          </a:xfrm>
          <a:prstGeom prst="rect">
            <a:avLst/>
          </a:prstGeom>
        </p:spPr>
        <p:txBody>
          <a:bodyPr/>
          <a:lstStyle>
            <a:lvl1pPr marL="256008" indent="-256008" algn="l" defTabSz="1219080" rtl="0" eaLnBrk="1" latinLnBrk="0" hangingPunct="1">
              <a:lnSpc>
                <a:spcPct val="99000"/>
              </a:lnSpc>
              <a:spcBef>
                <a:spcPts val="1867"/>
              </a:spcBef>
              <a:spcAft>
                <a:spcPts val="0"/>
              </a:spcAft>
              <a:buFont typeface="Arial" panose="020B0604020202020204" pitchFamily="34" charset="0"/>
              <a:buChar char="•"/>
              <a:defRPr sz="2400" kern="1200" baseline="0">
                <a:solidFill>
                  <a:schemeClr val="accent1"/>
                </a:solidFill>
                <a:latin typeface="+mn-lt"/>
                <a:ea typeface="+mn-ea"/>
                <a:cs typeface="+mn-cs"/>
              </a:defRPr>
            </a:lvl1pPr>
            <a:lvl2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2pPr>
            <a:lvl3pPr marL="256092" indent="-256092" algn="l" defTabSz="1219080" rtl="0" eaLnBrk="1" latinLnBrk="0" hangingPunct="1">
              <a:lnSpc>
                <a:spcPct val="99000"/>
              </a:lnSpc>
              <a:spcBef>
                <a:spcPts val="1600"/>
              </a:spcBef>
              <a:buSzPct val="91000"/>
              <a:buFont typeface="Arial" panose="020B0604020202020204" pitchFamily="34" charset="0"/>
              <a:buChar char="•"/>
              <a:defRPr sz="2400" kern="1200">
                <a:solidFill>
                  <a:schemeClr val="accent1"/>
                </a:solidFill>
                <a:latin typeface="+mn-lt"/>
                <a:ea typeface="+mn-ea"/>
                <a:cs typeface="+mn-cs"/>
              </a:defRPr>
            </a:lvl3pPr>
            <a:lvl4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4pPr>
            <a:lvl5pPr marL="256008" indent="-256008" algn="l" defTabSz="1219080" rtl="0" eaLnBrk="1" latinLnBrk="0" hangingPunct="1">
              <a:lnSpc>
                <a:spcPct val="99000"/>
              </a:lnSpc>
              <a:spcBef>
                <a:spcPts val="1200"/>
              </a:spcBef>
              <a:buSzPct val="91000"/>
              <a:buFont typeface="Arial" panose="020B0604020202020204" pitchFamily="34" charset="0"/>
              <a:buChar char="•"/>
              <a:defRPr sz="2400" kern="1200">
                <a:solidFill>
                  <a:schemeClr val="accent1"/>
                </a:solidFill>
                <a:latin typeface="+mn-lt"/>
                <a:ea typeface="+mn-ea"/>
                <a:cs typeface="+mn-cs"/>
              </a:defRPr>
            </a:lvl5pPr>
            <a:lvl6pPr marL="256008"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6pPr>
            <a:lvl7pPr marL="0" indent="0" algn="l" defTabSz="1219080" rtl="0" eaLnBrk="1" latinLnBrk="0" hangingPunct="1">
              <a:lnSpc>
                <a:spcPct val="99000"/>
              </a:lnSpc>
              <a:spcBef>
                <a:spcPts val="1200"/>
              </a:spcBef>
              <a:buSzPct val="91000"/>
              <a:buFontTx/>
              <a:buNone/>
              <a:defRPr sz="2400" b="1" kern="1200">
                <a:solidFill>
                  <a:schemeClr val="accent2"/>
                </a:solidFill>
                <a:latin typeface="+mn-lt"/>
                <a:ea typeface="+mn-ea"/>
                <a:cs typeface="+mn-cs"/>
              </a:defRPr>
            </a:lvl7pPr>
            <a:lvl8pPr marL="0"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8pPr>
            <a:lvl9pPr marL="0" indent="0" algn="l" defTabSz="1219080" rtl="0" eaLnBrk="1" latinLnBrk="0" hangingPunct="1">
              <a:lnSpc>
                <a:spcPct val="99000"/>
              </a:lnSpc>
              <a:spcBef>
                <a:spcPts val="1200"/>
              </a:spcBef>
              <a:buSzPct val="91000"/>
              <a:buFontTx/>
              <a:buNone/>
              <a:defRPr sz="2400" i="1" kern="1200">
                <a:solidFill>
                  <a:schemeClr val="accent2"/>
                </a:solidFill>
                <a:latin typeface="+mn-lt"/>
                <a:ea typeface="+mn-ea"/>
                <a:cs typeface="+mn-cs"/>
              </a:defRPr>
            </a:lvl9pPr>
          </a:lstStyle>
          <a:p>
            <a:r>
              <a:rPr lang="en-US" sz="1400" dirty="0">
                <a:solidFill>
                  <a:schemeClr val="tx2"/>
                </a:solidFill>
              </a:rPr>
              <a:t>Includes a DIN rail bracket along with 6 mounting screws.</a:t>
            </a:r>
          </a:p>
          <a:p>
            <a:r>
              <a:rPr lang="en-US" sz="1400" dirty="0">
                <a:solidFill>
                  <a:schemeClr val="tx2"/>
                </a:solidFill>
              </a:rPr>
              <a:t>The DIN rail bracket can be optionally attached to the back of the G100 chassis for DIN rail mounting applications. </a:t>
            </a:r>
            <a:endParaRPr lang="en-US" altLang="zh-TW" sz="1400" dirty="0">
              <a:solidFill>
                <a:schemeClr val="tx2"/>
              </a:solidFill>
            </a:endParaRPr>
          </a:p>
        </p:txBody>
      </p:sp>
      <p:sp>
        <p:nvSpPr>
          <p:cNvPr id="6" name="TextBox 5">
            <a:extLst>
              <a:ext uri="{FF2B5EF4-FFF2-40B4-BE49-F238E27FC236}">
                <a16:creationId xmlns:a16="http://schemas.microsoft.com/office/drawing/2014/main" id="{77143360-32FD-1EB2-1CBE-FC4F28E97AF0}"/>
              </a:ext>
            </a:extLst>
          </p:cNvPr>
          <p:cNvSpPr txBox="1"/>
          <p:nvPr/>
        </p:nvSpPr>
        <p:spPr>
          <a:xfrm>
            <a:off x="543606" y="1289626"/>
            <a:ext cx="6094268" cy="1600438"/>
          </a:xfrm>
          <a:prstGeom prst="rect">
            <a:avLst/>
          </a:prstGeom>
          <a:noFill/>
        </p:spPr>
        <p:txBody>
          <a:bodyPr wrap="square">
            <a:spAutoFit/>
          </a:bodyPr>
          <a:lstStyle/>
          <a:p>
            <a:pPr marL="342900" indent="-342900">
              <a:buFont typeface="Arial" panose="020B0604020202020204" pitchFamily="34" charset="0"/>
              <a:buChar char="•"/>
            </a:pPr>
            <a:r>
              <a:rPr lang="en-US" sz="1400" b="0" dirty="0">
                <a:solidFill>
                  <a:schemeClr val="tx2"/>
                </a:solidFill>
              </a:rPr>
              <a:t>Includes 2 wall/panel mount bracket.</a:t>
            </a:r>
          </a:p>
          <a:p>
            <a:pPr marL="342900" indent="-342900">
              <a:buFont typeface="Arial" panose="020B0604020202020204" pitchFamily="34" charset="0"/>
              <a:buChar char="•"/>
            </a:pPr>
            <a:endParaRPr lang="en-US" sz="1400" b="0" dirty="0">
              <a:solidFill>
                <a:schemeClr val="tx2"/>
              </a:solidFill>
            </a:endParaRPr>
          </a:p>
          <a:p>
            <a:pPr marL="342900" indent="-342900">
              <a:buFont typeface="Arial" panose="020B0604020202020204" pitchFamily="34" charset="0"/>
              <a:buChar char="•"/>
            </a:pPr>
            <a:r>
              <a:rPr lang="en-US" sz="1400" b="0" dirty="0">
                <a:solidFill>
                  <a:schemeClr val="tx2"/>
                </a:solidFill>
              </a:rPr>
              <a:t>They can be optionally attached to the G100 chassis for mounting the G100 to a wall or panel. </a:t>
            </a:r>
          </a:p>
          <a:p>
            <a:pPr marL="342900" indent="-342900">
              <a:buFont typeface="Arial" panose="020B0604020202020204" pitchFamily="34" charset="0"/>
              <a:buChar char="•"/>
            </a:pPr>
            <a:endParaRPr lang="en-US" sz="1400" b="0" dirty="0">
              <a:solidFill>
                <a:schemeClr val="tx2"/>
              </a:solidFill>
            </a:endParaRPr>
          </a:p>
          <a:p>
            <a:pPr marL="342900" indent="-342900">
              <a:buFont typeface="Arial" panose="020B0604020202020204" pitchFamily="34" charset="0"/>
              <a:buChar char="•"/>
            </a:pPr>
            <a:r>
              <a:rPr lang="en-US" sz="1400" b="0" dirty="0">
                <a:solidFill>
                  <a:schemeClr val="tx2"/>
                </a:solidFill>
              </a:rPr>
              <a:t>The brackets are attached to the G100 chassis using the 2 lower M3 screws on the left and right side of the chassis. </a:t>
            </a:r>
            <a:endParaRPr lang="en-US" altLang="zh-TW" sz="1400" b="0" dirty="0">
              <a:solidFill>
                <a:schemeClr val="tx2"/>
              </a:solidFill>
            </a:endParaRPr>
          </a:p>
        </p:txBody>
      </p:sp>
      <p:sp>
        <p:nvSpPr>
          <p:cNvPr id="23" name="Title 3">
            <a:extLst>
              <a:ext uri="{FF2B5EF4-FFF2-40B4-BE49-F238E27FC236}">
                <a16:creationId xmlns:a16="http://schemas.microsoft.com/office/drawing/2014/main" id="{805ED51D-6730-ED5A-25E7-2C2925597B79}"/>
              </a:ext>
            </a:extLst>
          </p:cNvPr>
          <p:cNvSpPr txBox="1">
            <a:spLocks/>
          </p:cNvSpPr>
          <p:nvPr/>
        </p:nvSpPr>
        <p:spPr>
          <a:xfrm>
            <a:off x="543605" y="3559086"/>
            <a:ext cx="9622047" cy="45702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a:lstStyle>
          <a:p>
            <a:r>
              <a:rPr lang="en-US" sz="2400" dirty="0"/>
              <a:t>DIN Rail and Hardware Kit</a:t>
            </a:r>
          </a:p>
        </p:txBody>
      </p:sp>
      <p:pic>
        <p:nvPicPr>
          <p:cNvPr id="24" name="Picture 23">
            <a:extLst>
              <a:ext uri="{FF2B5EF4-FFF2-40B4-BE49-F238E27FC236}">
                <a16:creationId xmlns:a16="http://schemas.microsoft.com/office/drawing/2014/main" id="{0D9F714D-1C55-A1A1-5E0F-ACF0F9087463}"/>
              </a:ext>
            </a:extLst>
          </p:cNvPr>
          <p:cNvPicPr>
            <a:picLocks noChangeAspect="1"/>
          </p:cNvPicPr>
          <p:nvPr/>
        </p:nvPicPr>
        <p:blipFill>
          <a:blip r:embed="rId3"/>
          <a:stretch>
            <a:fillRect/>
          </a:stretch>
        </p:blipFill>
        <p:spPr>
          <a:xfrm>
            <a:off x="7417926" y="995863"/>
            <a:ext cx="3914868" cy="2167945"/>
          </a:xfrm>
          <a:prstGeom prst="rect">
            <a:avLst/>
          </a:prstGeom>
          <a:ln>
            <a:solidFill>
              <a:schemeClr val="tx1"/>
            </a:solidFill>
          </a:ln>
        </p:spPr>
      </p:pic>
      <p:pic>
        <p:nvPicPr>
          <p:cNvPr id="25" name="Picture 24">
            <a:extLst>
              <a:ext uri="{FF2B5EF4-FFF2-40B4-BE49-F238E27FC236}">
                <a16:creationId xmlns:a16="http://schemas.microsoft.com/office/drawing/2014/main" id="{74806EBF-9239-84CB-B66A-D8F5655A26FB}"/>
              </a:ext>
            </a:extLst>
          </p:cNvPr>
          <p:cNvPicPr>
            <a:picLocks noChangeAspect="1"/>
          </p:cNvPicPr>
          <p:nvPr/>
        </p:nvPicPr>
        <p:blipFill>
          <a:blip r:embed="rId4"/>
          <a:stretch>
            <a:fillRect/>
          </a:stretch>
        </p:blipFill>
        <p:spPr>
          <a:xfrm>
            <a:off x="7970351" y="3429619"/>
            <a:ext cx="2940104" cy="2614150"/>
          </a:xfrm>
          <a:prstGeom prst="rect">
            <a:avLst/>
          </a:prstGeom>
          <a:ln>
            <a:solidFill>
              <a:schemeClr val="tx1"/>
            </a:solidFill>
          </a:ln>
        </p:spPr>
      </p:pic>
    </p:spTree>
    <p:extLst>
      <p:ext uri="{BB962C8B-B14F-4D97-AF65-F5344CB8AC3E}">
        <p14:creationId xmlns:p14="http://schemas.microsoft.com/office/powerpoint/2010/main" val="382420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AE53D6-CE07-EB6E-EBDB-CB46083B62A2}"/>
              </a:ext>
            </a:extLst>
          </p:cNvPr>
          <p:cNvSpPr>
            <a:spLocks noGrp="1"/>
          </p:cNvSpPr>
          <p:nvPr>
            <p:ph type="ftr" sz="quarter" idx="4294967295"/>
          </p:nvPr>
        </p:nvSpPr>
        <p:spPr>
          <a:xfrm>
            <a:off x="114301" y="6613347"/>
            <a:ext cx="10248900" cy="244653"/>
          </a:xfrm>
        </p:spPr>
        <p:txBody>
          <a:bodyPr/>
          <a:lstStyle/>
          <a:p>
            <a:r>
              <a:rPr lang="en-US" sz="1000" dirty="0">
                <a:solidFill>
                  <a:schemeClr val="tx1"/>
                </a:solidFill>
                <a:latin typeface="+mn-lt"/>
              </a:rPr>
              <a:t>2010 – G100 INITIAL SETUP</a:t>
            </a:r>
          </a:p>
        </p:txBody>
      </p:sp>
      <p:sp>
        <p:nvSpPr>
          <p:cNvPr id="7" name="Title 6">
            <a:extLst>
              <a:ext uri="{FF2B5EF4-FFF2-40B4-BE49-F238E27FC236}">
                <a16:creationId xmlns:a16="http://schemas.microsoft.com/office/drawing/2014/main" id="{867363B3-0BBA-ABF4-67A7-2DF3DC6FD018}"/>
              </a:ext>
            </a:extLst>
          </p:cNvPr>
          <p:cNvSpPr>
            <a:spLocks noGrp="1"/>
          </p:cNvSpPr>
          <p:nvPr>
            <p:ph type="title"/>
          </p:nvPr>
        </p:nvSpPr>
        <p:spPr/>
        <p:txBody>
          <a:bodyPr/>
          <a:lstStyle/>
          <a:p>
            <a:r>
              <a:rPr lang="en-US" dirty="0">
                <a:latin typeface="+mj-lt"/>
              </a:rPr>
              <a:t>G100 Top Panel</a:t>
            </a:r>
            <a:br>
              <a:rPr lang="en-US" dirty="0">
                <a:latin typeface="+mj-lt"/>
              </a:rPr>
            </a:br>
            <a:br>
              <a:rPr lang="en-US" dirty="0">
                <a:latin typeface="+mj-lt"/>
              </a:rPr>
            </a:br>
            <a:endParaRPr lang="en-US" dirty="0">
              <a:latin typeface="+mj-lt"/>
            </a:endParaRPr>
          </a:p>
        </p:txBody>
      </p:sp>
      <p:sp>
        <p:nvSpPr>
          <p:cNvPr id="4" name="TextBox 3">
            <a:extLst>
              <a:ext uri="{FF2B5EF4-FFF2-40B4-BE49-F238E27FC236}">
                <a16:creationId xmlns:a16="http://schemas.microsoft.com/office/drawing/2014/main" id="{9A578F12-6207-F4ED-F076-55003FD6FFD1}"/>
              </a:ext>
            </a:extLst>
          </p:cNvPr>
          <p:cNvSpPr txBox="1"/>
          <p:nvPr/>
        </p:nvSpPr>
        <p:spPr>
          <a:xfrm>
            <a:off x="419099" y="1028104"/>
            <a:ext cx="6094268" cy="4401205"/>
          </a:xfrm>
          <a:prstGeom prst="rect">
            <a:avLst/>
          </a:prstGeom>
          <a:noFill/>
        </p:spPr>
        <p:txBody>
          <a:bodyPr wrap="square">
            <a:spAutoFit/>
          </a:bodyPr>
          <a:lstStyle/>
          <a:p>
            <a:pPr algn="l"/>
            <a:r>
              <a:rPr lang="en-US" sz="1400" b="0" i="0" u="none" strike="noStrike" baseline="0" dirty="0">
                <a:solidFill>
                  <a:schemeClr val="tx2"/>
                </a:solidFill>
              </a:rPr>
              <a:t>The top panel provides access to:</a:t>
            </a:r>
          </a:p>
          <a:p>
            <a:pPr algn="l"/>
            <a:endParaRPr lang="en-US" sz="1400" b="0" i="0" u="none" strike="noStrike" baseline="0" dirty="0">
              <a:solidFill>
                <a:schemeClr val="tx2"/>
              </a:solidFill>
            </a:endParaRPr>
          </a:p>
          <a:p>
            <a:pPr marL="457200" indent="-457200">
              <a:buFont typeface="+mj-lt"/>
              <a:buAutoNum type="arabicPeriod"/>
            </a:pPr>
            <a:r>
              <a:rPr lang="en-US" sz="1400" dirty="0">
                <a:solidFill>
                  <a:schemeClr val="tx2"/>
                </a:solidFill>
              </a:rPr>
              <a:t>1x DP display port</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2x TP Ethernet ports with LED indications (labelled 1, 2)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2x SFP Ethernet ports (labelled 3, 4)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2x USB2 ports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1x USB3 port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1x USB-C port (future, currently not used)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4x Analog Input (AI) connections (12 pin connector) </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4x Binary Output (DO) connections (8 pin connector)</a:t>
            </a:r>
          </a:p>
          <a:p>
            <a:pPr marL="457200" indent="-457200">
              <a:buFont typeface="+mj-lt"/>
              <a:buAutoNum type="arabicPeriod"/>
            </a:pPr>
            <a:endParaRPr lang="en-US" sz="1400" dirty="0">
              <a:solidFill>
                <a:schemeClr val="tx2"/>
              </a:solidFill>
            </a:endParaRPr>
          </a:p>
          <a:p>
            <a:pPr marL="457200" indent="-457200">
              <a:buFont typeface="+mj-lt"/>
              <a:buAutoNum type="arabicPeriod"/>
            </a:pPr>
            <a:r>
              <a:rPr lang="en-US" sz="1400" dirty="0">
                <a:solidFill>
                  <a:schemeClr val="tx2"/>
                </a:solidFill>
              </a:rPr>
              <a:t>D.20 HDLC connections, with LED indications (optional, in PCIe slot) </a:t>
            </a:r>
          </a:p>
        </p:txBody>
      </p:sp>
      <p:graphicFrame>
        <p:nvGraphicFramePr>
          <p:cNvPr id="5" name="Object 4">
            <a:extLst>
              <a:ext uri="{FF2B5EF4-FFF2-40B4-BE49-F238E27FC236}">
                <a16:creationId xmlns:a16="http://schemas.microsoft.com/office/drawing/2014/main" id="{786FE314-D006-FB55-0F51-4C7CC222F6B8}"/>
              </a:ext>
            </a:extLst>
          </p:cNvPr>
          <p:cNvGraphicFramePr>
            <a:graphicFrameLocks noChangeAspect="1"/>
          </p:cNvGraphicFramePr>
          <p:nvPr>
            <p:extLst>
              <p:ext uri="{D42A27DB-BD31-4B8C-83A1-F6EECF244321}">
                <p14:modId xmlns:p14="http://schemas.microsoft.com/office/powerpoint/2010/main" val="1955892340"/>
              </p:ext>
            </p:extLst>
          </p:nvPr>
        </p:nvGraphicFramePr>
        <p:xfrm>
          <a:off x="6338498" y="1932405"/>
          <a:ext cx="5434403" cy="2483731"/>
        </p:xfrm>
        <a:graphic>
          <a:graphicData uri="http://schemas.openxmlformats.org/presentationml/2006/ole">
            <mc:AlternateContent xmlns:mc="http://schemas.openxmlformats.org/markup-compatibility/2006">
              <mc:Choice xmlns:v="urn:schemas-microsoft-com:vml" Requires="v">
                <p:oleObj name="Visio" r:id="rId3" imgW="6096118" imgH="2724150" progId="Visio.Drawing.15">
                  <p:embed/>
                </p:oleObj>
              </mc:Choice>
              <mc:Fallback>
                <p:oleObj name="Visio" r:id="rId3" imgW="6096118" imgH="2724150" progId="Visio.Drawing.15">
                  <p:embed/>
                  <p:pic>
                    <p:nvPicPr>
                      <p:cNvPr id="3" name="Object 2">
                        <a:extLst>
                          <a:ext uri="{FF2B5EF4-FFF2-40B4-BE49-F238E27FC236}">
                            <a16:creationId xmlns:a16="http://schemas.microsoft.com/office/drawing/2014/main" id="{68205CFD-BA8D-C1D2-CF86-BA090F334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498" y="1932405"/>
                        <a:ext cx="5434403" cy="2483731"/>
                      </a:xfrm>
                      <a:prstGeom prst="rect">
                        <a:avLst/>
                      </a:prstGeom>
                      <a:noFill/>
                      <a:ln>
                        <a:solidFill>
                          <a:schemeClr val="tx1"/>
                        </a:solidFill>
                      </a:ln>
                    </p:spPr>
                  </p:pic>
                </p:oleObj>
              </mc:Fallback>
            </mc:AlternateContent>
          </a:graphicData>
        </a:graphic>
      </p:graphicFrame>
      <p:sp>
        <p:nvSpPr>
          <p:cNvPr id="2" name="Footer Placeholder 2">
            <a:extLst>
              <a:ext uri="{FF2B5EF4-FFF2-40B4-BE49-F238E27FC236}">
                <a16:creationId xmlns:a16="http://schemas.microsoft.com/office/drawing/2014/main" id="{2FD513A5-5E11-CF23-40F9-5A39FA133B8A}"/>
              </a:ext>
            </a:extLst>
          </p:cNvPr>
          <p:cNvSpPr txBox="1">
            <a:spLocks/>
          </p:cNvSpPr>
          <p:nvPr/>
        </p:nvSpPr>
        <p:spPr>
          <a:xfrm>
            <a:off x="319318" y="6629339"/>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Top Panel</a:t>
            </a:r>
          </a:p>
        </p:txBody>
      </p:sp>
    </p:spTree>
    <p:extLst>
      <p:ext uri="{BB962C8B-B14F-4D97-AF65-F5344CB8AC3E}">
        <p14:creationId xmlns:p14="http://schemas.microsoft.com/office/powerpoint/2010/main" val="307922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AE53D6-CE07-EB6E-EBDB-CB46083B62A2}"/>
              </a:ext>
            </a:extLst>
          </p:cNvPr>
          <p:cNvSpPr>
            <a:spLocks noGrp="1"/>
          </p:cNvSpPr>
          <p:nvPr>
            <p:ph type="ftr" sz="quarter" idx="4294967295"/>
          </p:nvPr>
        </p:nvSpPr>
        <p:spPr>
          <a:xfrm>
            <a:off x="0" y="6568348"/>
            <a:ext cx="10248900" cy="244653"/>
          </a:xfrm>
        </p:spPr>
        <p:txBody>
          <a:bodyPr/>
          <a:lstStyle/>
          <a:p>
            <a:r>
              <a:rPr lang="en-US" sz="1000" dirty="0">
                <a:solidFill>
                  <a:schemeClr val="tx1"/>
                </a:solidFill>
              </a:rPr>
              <a:t>2010 – G100 INITIAL SETUP</a:t>
            </a:r>
          </a:p>
        </p:txBody>
      </p:sp>
      <p:sp>
        <p:nvSpPr>
          <p:cNvPr id="7" name="Title 6">
            <a:extLst>
              <a:ext uri="{FF2B5EF4-FFF2-40B4-BE49-F238E27FC236}">
                <a16:creationId xmlns:a16="http://schemas.microsoft.com/office/drawing/2014/main" id="{867363B3-0BBA-ABF4-67A7-2DF3DC6FD018}"/>
              </a:ext>
            </a:extLst>
          </p:cNvPr>
          <p:cNvSpPr>
            <a:spLocks noGrp="1"/>
          </p:cNvSpPr>
          <p:nvPr>
            <p:ph type="title"/>
          </p:nvPr>
        </p:nvSpPr>
        <p:spPr>
          <a:xfrm>
            <a:off x="361948" y="322014"/>
            <a:ext cx="9622047" cy="457020"/>
          </a:xfrm>
        </p:spPr>
        <p:txBody>
          <a:bodyPr/>
          <a:lstStyle/>
          <a:p>
            <a:r>
              <a:rPr lang="en-US" sz="2400" dirty="0"/>
              <a:t>G100 Bottom Panel</a:t>
            </a:r>
            <a:br>
              <a:rPr lang="en-US" sz="2400" dirty="0"/>
            </a:br>
            <a:br>
              <a:rPr lang="en-US" sz="2400" dirty="0"/>
            </a:br>
            <a:endParaRPr lang="en-US" sz="2400" dirty="0"/>
          </a:p>
        </p:txBody>
      </p:sp>
      <p:pic>
        <p:nvPicPr>
          <p:cNvPr id="8" name="Picture 7">
            <a:extLst>
              <a:ext uri="{FF2B5EF4-FFF2-40B4-BE49-F238E27FC236}">
                <a16:creationId xmlns:a16="http://schemas.microsoft.com/office/drawing/2014/main" id="{70D4704E-7773-6AA0-3E14-0BDC1EA983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5940" y="3101662"/>
            <a:ext cx="3794415" cy="3163280"/>
          </a:xfrm>
          <a:prstGeom prst="rect">
            <a:avLst/>
          </a:prstGeom>
          <a:noFill/>
          <a:ln>
            <a:solidFill>
              <a:schemeClr val="tx1"/>
            </a:solidFill>
          </a:ln>
        </p:spPr>
      </p:pic>
      <p:pic>
        <p:nvPicPr>
          <p:cNvPr id="9" name="Picture 8">
            <a:extLst>
              <a:ext uri="{FF2B5EF4-FFF2-40B4-BE49-F238E27FC236}">
                <a16:creationId xmlns:a16="http://schemas.microsoft.com/office/drawing/2014/main" id="{B100F7F6-CCBC-AD8B-87B2-31BE978C10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2384" y="887160"/>
            <a:ext cx="4450817" cy="1993781"/>
          </a:xfrm>
          <a:prstGeom prst="rect">
            <a:avLst/>
          </a:prstGeom>
          <a:noFill/>
          <a:ln>
            <a:solidFill>
              <a:schemeClr val="tx1"/>
            </a:solidFill>
          </a:ln>
        </p:spPr>
      </p:pic>
      <p:sp>
        <p:nvSpPr>
          <p:cNvPr id="11" name="TextBox 10">
            <a:extLst>
              <a:ext uri="{FF2B5EF4-FFF2-40B4-BE49-F238E27FC236}">
                <a16:creationId xmlns:a16="http://schemas.microsoft.com/office/drawing/2014/main" id="{BD073A44-A69B-03F2-A5EC-EE5FD9BA8FD6}"/>
              </a:ext>
            </a:extLst>
          </p:cNvPr>
          <p:cNvSpPr txBox="1"/>
          <p:nvPr/>
        </p:nvSpPr>
        <p:spPr>
          <a:xfrm>
            <a:off x="304799" y="725894"/>
            <a:ext cx="10248900" cy="261610"/>
          </a:xfrm>
          <a:prstGeom prst="rect">
            <a:avLst/>
          </a:prstGeom>
          <a:noFill/>
        </p:spPr>
        <p:txBody>
          <a:bodyPr wrap="square">
            <a:spAutoFit/>
          </a:bodyPr>
          <a:lstStyle/>
          <a:p>
            <a:r>
              <a:rPr lang="en-US" sz="1100" dirty="0"/>
              <a:t>The bottom panel of the G100 provides access to:</a:t>
            </a:r>
          </a:p>
        </p:txBody>
      </p:sp>
      <p:sp>
        <p:nvSpPr>
          <p:cNvPr id="13" name="TextBox 12">
            <a:extLst>
              <a:ext uri="{FF2B5EF4-FFF2-40B4-BE49-F238E27FC236}">
                <a16:creationId xmlns:a16="http://schemas.microsoft.com/office/drawing/2014/main" id="{CCC88FD3-6E21-3D6C-065B-C3D158F1C8EB}"/>
              </a:ext>
            </a:extLst>
          </p:cNvPr>
          <p:cNvSpPr txBox="1"/>
          <p:nvPr/>
        </p:nvSpPr>
        <p:spPr>
          <a:xfrm>
            <a:off x="304799" y="1061739"/>
            <a:ext cx="6094268" cy="1615827"/>
          </a:xfrm>
          <a:prstGeom prst="rect">
            <a:avLst/>
          </a:prstGeom>
          <a:noFill/>
        </p:spPr>
        <p:txBody>
          <a:bodyPr wrap="square">
            <a:spAutoFit/>
          </a:bodyPr>
          <a:lstStyle/>
          <a:p>
            <a:pPr marL="457200" indent="-457200">
              <a:buFont typeface="+mj-lt"/>
              <a:buAutoNum type="arabicPeriod" startAt="10"/>
            </a:pPr>
            <a:r>
              <a:rPr lang="en-US" sz="1100" dirty="0">
                <a:solidFill>
                  <a:schemeClr val="tx2"/>
                </a:solidFill>
              </a:rPr>
              <a:t>4x Serial ports (RS232/485, RJ45, labelled 1-4)</a:t>
            </a:r>
          </a:p>
          <a:p>
            <a:pPr marL="457200" indent="-457200">
              <a:buFont typeface="+mj-lt"/>
              <a:buAutoNum type="arabicPeriod" startAt="10"/>
            </a:pPr>
            <a:endParaRPr lang="en-US" sz="1100" dirty="0">
              <a:solidFill>
                <a:schemeClr val="tx2"/>
              </a:solidFill>
            </a:endParaRPr>
          </a:p>
          <a:p>
            <a:pPr marL="457200" indent="-457200">
              <a:buFont typeface="+mj-lt"/>
              <a:buAutoNum type="arabicPeriod" startAt="10"/>
            </a:pPr>
            <a:r>
              <a:rPr lang="en-US" sz="1100" dirty="0">
                <a:solidFill>
                  <a:schemeClr val="tx2"/>
                </a:solidFill>
              </a:rPr>
              <a:t>8x Binary Input (DI) connections (16 pin connector)</a:t>
            </a:r>
          </a:p>
          <a:p>
            <a:pPr marL="457200" indent="-457200">
              <a:buFont typeface="+mj-lt"/>
              <a:buAutoNum type="arabicPeriod" startAt="10"/>
            </a:pPr>
            <a:endParaRPr lang="en-US" sz="1100" dirty="0">
              <a:solidFill>
                <a:schemeClr val="tx2"/>
              </a:solidFill>
            </a:endParaRPr>
          </a:p>
          <a:p>
            <a:pPr marL="457200" indent="-457200">
              <a:buFont typeface="+mj-lt"/>
              <a:buAutoNum type="arabicPeriod" startAt="10"/>
            </a:pPr>
            <a:r>
              <a:rPr lang="en-US" sz="1100" dirty="0">
                <a:solidFill>
                  <a:schemeClr val="tx2"/>
                </a:solidFill>
              </a:rPr>
              <a:t>Time synchronization input with IRIG-B TTL input (2 pin connector)</a:t>
            </a:r>
          </a:p>
          <a:p>
            <a:pPr marL="457200" indent="-457200">
              <a:buFont typeface="+mj-lt"/>
              <a:buAutoNum type="arabicPeriod" startAt="10"/>
            </a:pPr>
            <a:endParaRPr lang="en-US" sz="1100" dirty="0">
              <a:solidFill>
                <a:schemeClr val="tx2"/>
              </a:solidFill>
            </a:endParaRPr>
          </a:p>
          <a:p>
            <a:pPr marL="457200" indent="-457200">
              <a:buFont typeface="+mj-lt"/>
              <a:buAutoNum type="arabicPeriod" startAt="10"/>
            </a:pPr>
            <a:r>
              <a:rPr lang="en-US" sz="1100" dirty="0">
                <a:solidFill>
                  <a:schemeClr val="tx2"/>
                </a:solidFill>
              </a:rPr>
              <a:t>Power Supply connection (2 pin connector)</a:t>
            </a:r>
          </a:p>
          <a:p>
            <a:pPr marL="457200" indent="-457200">
              <a:buFont typeface="+mj-lt"/>
              <a:buAutoNum type="arabicPeriod" startAt="10"/>
            </a:pPr>
            <a:endParaRPr lang="en-US" sz="1100" dirty="0">
              <a:solidFill>
                <a:schemeClr val="tx2"/>
              </a:solidFill>
            </a:endParaRPr>
          </a:p>
          <a:p>
            <a:pPr marL="457200" indent="-457200">
              <a:buFont typeface="+mj-lt"/>
              <a:buAutoNum type="arabicPeriod" startAt="10"/>
            </a:pPr>
            <a:r>
              <a:rPr lang="en-US" sz="1100" dirty="0">
                <a:solidFill>
                  <a:schemeClr val="tx2"/>
                </a:solidFill>
              </a:rPr>
              <a:t>Protective Earth (PE) Ground connection (screw)</a:t>
            </a:r>
          </a:p>
        </p:txBody>
      </p:sp>
      <p:sp>
        <p:nvSpPr>
          <p:cNvPr id="12" name="Title 6">
            <a:extLst>
              <a:ext uri="{FF2B5EF4-FFF2-40B4-BE49-F238E27FC236}">
                <a16:creationId xmlns:a16="http://schemas.microsoft.com/office/drawing/2014/main" id="{62C17DE1-863C-76C9-74DA-CEEF2EB31783}"/>
              </a:ext>
            </a:extLst>
          </p:cNvPr>
          <p:cNvSpPr txBox="1">
            <a:spLocks/>
          </p:cNvSpPr>
          <p:nvPr/>
        </p:nvSpPr>
        <p:spPr>
          <a:xfrm>
            <a:off x="361948" y="2971980"/>
            <a:ext cx="9622047" cy="45702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a:lstStyle>
          <a:p>
            <a:r>
              <a:rPr lang="en-US" sz="2400" dirty="0"/>
              <a:t>G100 Front Panel</a:t>
            </a:r>
            <a:br>
              <a:rPr lang="en-US" sz="2400" dirty="0"/>
            </a:br>
            <a:br>
              <a:rPr lang="en-US" sz="2400" dirty="0"/>
            </a:br>
            <a:br>
              <a:rPr lang="en-US" sz="2400" dirty="0"/>
            </a:br>
            <a:endParaRPr lang="en-US" sz="2400" dirty="0"/>
          </a:p>
        </p:txBody>
      </p:sp>
      <p:sp>
        <p:nvSpPr>
          <p:cNvPr id="14" name="TextBox 13">
            <a:extLst>
              <a:ext uri="{FF2B5EF4-FFF2-40B4-BE49-F238E27FC236}">
                <a16:creationId xmlns:a16="http://schemas.microsoft.com/office/drawing/2014/main" id="{4A5EF80E-2D05-FACC-F875-3EB94A7B9F76}"/>
              </a:ext>
            </a:extLst>
          </p:cNvPr>
          <p:cNvSpPr txBox="1"/>
          <p:nvPr/>
        </p:nvSpPr>
        <p:spPr>
          <a:xfrm>
            <a:off x="304799" y="3429000"/>
            <a:ext cx="10248900" cy="261610"/>
          </a:xfrm>
          <a:prstGeom prst="rect">
            <a:avLst/>
          </a:prstGeom>
          <a:noFill/>
        </p:spPr>
        <p:txBody>
          <a:bodyPr wrap="square">
            <a:spAutoFit/>
          </a:bodyPr>
          <a:lstStyle/>
          <a:p>
            <a:r>
              <a:rPr lang="en-US" sz="1100" dirty="0">
                <a:solidFill>
                  <a:schemeClr val="tx1"/>
                </a:solidFill>
              </a:rPr>
              <a:t>The front panel of the G100 provides the following LED indications:</a:t>
            </a:r>
          </a:p>
        </p:txBody>
      </p:sp>
      <p:sp>
        <p:nvSpPr>
          <p:cNvPr id="15" name="TextBox 14">
            <a:extLst>
              <a:ext uri="{FF2B5EF4-FFF2-40B4-BE49-F238E27FC236}">
                <a16:creationId xmlns:a16="http://schemas.microsoft.com/office/drawing/2014/main" id="{78F11E17-1C12-E129-B1FC-788787093565}"/>
              </a:ext>
            </a:extLst>
          </p:cNvPr>
          <p:cNvSpPr txBox="1"/>
          <p:nvPr/>
        </p:nvSpPr>
        <p:spPr>
          <a:xfrm>
            <a:off x="304799" y="3622635"/>
            <a:ext cx="6094268" cy="2800767"/>
          </a:xfrm>
          <a:prstGeom prst="rect">
            <a:avLst/>
          </a:prstGeom>
          <a:noFill/>
        </p:spPr>
        <p:txBody>
          <a:bodyPr wrap="square">
            <a:spAutoFit/>
          </a:bodyPr>
          <a:lstStyle/>
          <a:p>
            <a:pPr marL="228600" indent="-2286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8x LED for Binary Input (DI)</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4x LED for Binary Output (DO) </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LED for Analog Input (AI) sampling indication</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SFP Ethernet (3, 4) link status LED</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4x Serial ports status LED</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IRIG-B Input status LED</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Power On LED</a:t>
            </a:r>
          </a:p>
          <a:p>
            <a:pPr marL="457200" indent="-457200">
              <a:buFont typeface="+mj-lt"/>
              <a:buAutoNum type="arabicPeriod" startAt="15"/>
            </a:pPr>
            <a:endParaRPr lang="en-US" sz="1100" dirty="0">
              <a:solidFill>
                <a:schemeClr val="tx2"/>
              </a:solidFill>
            </a:endParaRPr>
          </a:p>
          <a:p>
            <a:pPr marL="457200" indent="-457200">
              <a:buFont typeface="+mj-lt"/>
              <a:buAutoNum type="arabicPeriod" startAt="15"/>
            </a:pPr>
            <a:r>
              <a:rPr lang="en-US" sz="1100" dirty="0">
                <a:solidFill>
                  <a:schemeClr val="tx2"/>
                </a:solidFill>
              </a:rPr>
              <a:t>CPU/HW status LED, is ON when the unit operates normally</a:t>
            </a:r>
          </a:p>
        </p:txBody>
      </p:sp>
      <p:sp>
        <p:nvSpPr>
          <p:cNvPr id="2" name="Footer Placeholder 2">
            <a:extLst>
              <a:ext uri="{FF2B5EF4-FFF2-40B4-BE49-F238E27FC236}">
                <a16:creationId xmlns:a16="http://schemas.microsoft.com/office/drawing/2014/main" id="{2148CCE4-6889-8CED-D9F5-8291968B10FA}"/>
              </a:ext>
            </a:extLst>
          </p:cNvPr>
          <p:cNvSpPr txBox="1">
            <a:spLocks/>
          </p:cNvSpPr>
          <p:nvPr/>
        </p:nvSpPr>
        <p:spPr>
          <a:xfrm>
            <a:off x="319318" y="6629339"/>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Bottom-Front Panel</a:t>
            </a:r>
          </a:p>
        </p:txBody>
      </p:sp>
    </p:spTree>
    <p:extLst>
      <p:ext uri="{BB962C8B-B14F-4D97-AF65-F5344CB8AC3E}">
        <p14:creationId xmlns:p14="http://schemas.microsoft.com/office/powerpoint/2010/main" val="410347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CFF0F98-5F2F-7CA1-D527-20EF6259C756}"/>
              </a:ext>
            </a:extLst>
          </p:cNvPr>
          <p:cNvSpPr>
            <a:spLocks noGrp="1"/>
          </p:cNvSpPr>
          <p:nvPr>
            <p:ph type="title"/>
          </p:nvPr>
        </p:nvSpPr>
        <p:spPr>
          <a:xfrm>
            <a:off x="588950" y="387425"/>
            <a:ext cx="9622047" cy="457020"/>
          </a:xfrm>
        </p:spPr>
        <p:txBody>
          <a:bodyPr/>
          <a:lstStyle/>
          <a:p>
            <a:r>
              <a:rPr lang="en-US" sz="2400" dirty="0">
                <a:latin typeface="+mj-lt"/>
              </a:rPr>
              <a:t>G100 Redundancy</a:t>
            </a:r>
          </a:p>
        </p:txBody>
      </p:sp>
      <p:sp>
        <p:nvSpPr>
          <p:cNvPr id="5" name="Text Placeholder 2">
            <a:extLst>
              <a:ext uri="{FF2B5EF4-FFF2-40B4-BE49-F238E27FC236}">
                <a16:creationId xmlns:a16="http://schemas.microsoft.com/office/drawing/2014/main" id="{7DF35831-E33B-5E98-CF62-A5B439BF82BD}"/>
              </a:ext>
            </a:extLst>
          </p:cNvPr>
          <p:cNvSpPr txBox="1">
            <a:spLocks/>
          </p:cNvSpPr>
          <p:nvPr/>
        </p:nvSpPr>
        <p:spPr>
          <a:xfrm>
            <a:off x="501840" y="844445"/>
            <a:ext cx="10717263" cy="1159699"/>
          </a:xfrm>
          <a:prstGeom prst="rect">
            <a:avLst/>
          </a:prstGeom>
        </p:spPr>
        <p:txBody>
          <a:bodyPr/>
          <a:lstStyle>
            <a:lvl1pPr marL="256008" indent="-256008" algn="l" defTabSz="1219080" rtl="0" eaLnBrk="1" latinLnBrk="0" hangingPunct="1">
              <a:lnSpc>
                <a:spcPct val="99000"/>
              </a:lnSpc>
              <a:spcBef>
                <a:spcPts val="1867"/>
              </a:spcBef>
              <a:spcAft>
                <a:spcPts val="0"/>
              </a:spcAft>
              <a:buFont typeface="Arial" panose="020B0604020202020204" pitchFamily="34" charset="0"/>
              <a:buChar char="•"/>
              <a:defRPr sz="2400" kern="1200" baseline="0">
                <a:solidFill>
                  <a:schemeClr val="accent1"/>
                </a:solidFill>
                <a:latin typeface="+mn-lt"/>
                <a:ea typeface="+mn-ea"/>
                <a:cs typeface="+mn-cs"/>
              </a:defRPr>
            </a:lvl1pPr>
            <a:lvl2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2pPr>
            <a:lvl3pPr marL="256092" indent="-256092" algn="l" defTabSz="1219080" rtl="0" eaLnBrk="1" latinLnBrk="0" hangingPunct="1">
              <a:lnSpc>
                <a:spcPct val="99000"/>
              </a:lnSpc>
              <a:spcBef>
                <a:spcPts val="1600"/>
              </a:spcBef>
              <a:buSzPct val="91000"/>
              <a:buFont typeface="Arial" panose="020B0604020202020204" pitchFamily="34" charset="0"/>
              <a:buChar char="•"/>
              <a:defRPr sz="2400" kern="1200">
                <a:solidFill>
                  <a:schemeClr val="accent1"/>
                </a:solidFill>
                <a:latin typeface="+mn-lt"/>
                <a:ea typeface="+mn-ea"/>
                <a:cs typeface="+mn-cs"/>
              </a:defRPr>
            </a:lvl3pPr>
            <a:lvl4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4pPr>
            <a:lvl5pPr marL="256008" indent="-256008" algn="l" defTabSz="1219080" rtl="0" eaLnBrk="1" latinLnBrk="0" hangingPunct="1">
              <a:lnSpc>
                <a:spcPct val="99000"/>
              </a:lnSpc>
              <a:spcBef>
                <a:spcPts val="1200"/>
              </a:spcBef>
              <a:buSzPct val="91000"/>
              <a:buFont typeface="Arial" panose="020B0604020202020204" pitchFamily="34" charset="0"/>
              <a:buChar char="•"/>
              <a:defRPr sz="2400" kern="1200">
                <a:solidFill>
                  <a:schemeClr val="accent1"/>
                </a:solidFill>
                <a:latin typeface="+mn-lt"/>
                <a:ea typeface="+mn-ea"/>
                <a:cs typeface="+mn-cs"/>
              </a:defRPr>
            </a:lvl5pPr>
            <a:lvl6pPr marL="256008"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6pPr>
            <a:lvl7pPr marL="0" indent="0" algn="l" defTabSz="1219080" rtl="0" eaLnBrk="1" latinLnBrk="0" hangingPunct="1">
              <a:lnSpc>
                <a:spcPct val="99000"/>
              </a:lnSpc>
              <a:spcBef>
                <a:spcPts val="1200"/>
              </a:spcBef>
              <a:buSzPct val="91000"/>
              <a:buFontTx/>
              <a:buNone/>
              <a:defRPr sz="2400" b="1" kern="1200">
                <a:solidFill>
                  <a:schemeClr val="accent2"/>
                </a:solidFill>
                <a:latin typeface="+mn-lt"/>
                <a:ea typeface="+mn-ea"/>
                <a:cs typeface="+mn-cs"/>
              </a:defRPr>
            </a:lvl7pPr>
            <a:lvl8pPr marL="0"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8pPr>
            <a:lvl9pPr marL="0" indent="0" algn="l" defTabSz="1219080" rtl="0" eaLnBrk="1" latinLnBrk="0" hangingPunct="1">
              <a:lnSpc>
                <a:spcPct val="99000"/>
              </a:lnSpc>
              <a:spcBef>
                <a:spcPts val="1200"/>
              </a:spcBef>
              <a:buSzPct val="91000"/>
              <a:buFontTx/>
              <a:buNone/>
              <a:defRPr sz="2400" i="1" kern="1200">
                <a:solidFill>
                  <a:schemeClr val="accent2"/>
                </a:solidFill>
                <a:latin typeface="+mn-lt"/>
                <a:ea typeface="+mn-ea"/>
                <a:cs typeface="+mn-cs"/>
              </a:defRPr>
            </a:lvl9pPr>
          </a:lstStyle>
          <a:p>
            <a:pPr algn="just"/>
            <a:r>
              <a:rPr lang="en-US" sz="1200" dirty="0">
                <a:solidFill>
                  <a:schemeClr val="tx2"/>
                </a:solidFill>
                <a:cs typeface="Times New Roman" panose="02020603050405020304" pitchFamily="18" charset="0"/>
              </a:rPr>
              <a:t>A redundant G100 setup allows a secondary G100 to automatically take over operations from a paired G100 unit that has failed</a:t>
            </a:r>
            <a:endParaRPr lang="en-US" sz="1200" dirty="0">
              <a:solidFill>
                <a:schemeClr val="tx2"/>
              </a:solidFill>
            </a:endParaRPr>
          </a:p>
          <a:p>
            <a:pPr algn="just"/>
            <a:r>
              <a:rPr lang="en-US" sz="1200" dirty="0">
                <a:solidFill>
                  <a:schemeClr val="tx2"/>
                </a:solidFill>
                <a:cs typeface="Times New Roman" panose="02020603050405020304" pitchFamily="18" charset="0"/>
              </a:rPr>
              <a:t>To implement a redundant G100 system, you need the following components:</a:t>
            </a:r>
          </a:p>
          <a:p>
            <a:pPr algn="just"/>
            <a:endParaRPr lang="en-US" sz="1200" dirty="0">
              <a:solidFill>
                <a:schemeClr val="tx2"/>
              </a:solidFill>
              <a:cs typeface="Times New Roman" panose="02020603050405020304" pitchFamily="18" charset="0"/>
            </a:endParaRPr>
          </a:p>
          <a:p>
            <a:pPr marL="171244" indent="-171244">
              <a:spcBef>
                <a:spcPts val="0"/>
              </a:spcBef>
              <a:buFont typeface="Symbol" panose="05050102010706020507" pitchFamily="18" charset="2"/>
              <a:buChar char=""/>
            </a:pPr>
            <a:endParaRPr lang="en-US" sz="1200" dirty="0">
              <a:solidFill>
                <a:schemeClr val="tx2"/>
              </a:solidFill>
              <a:cs typeface="Times New Roman" panose="02020603050405020304" pitchFamily="18" charset="0"/>
            </a:endParaRPr>
          </a:p>
          <a:p>
            <a:pPr marL="171244" indent="-171244">
              <a:spcBef>
                <a:spcPts val="0"/>
              </a:spcBef>
              <a:buFont typeface="Symbol" panose="05050102010706020507" pitchFamily="18" charset="2"/>
              <a:buChar char=""/>
            </a:pPr>
            <a:endParaRPr lang="en-US" sz="1200" dirty="0">
              <a:solidFill>
                <a:schemeClr val="tx2"/>
              </a:solidFill>
              <a:cs typeface="Times New Roman" panose="02020603050405020304" pitchFamily="18" charset="0"/>
            </a:endParaRPr>
          </a:p>
          <a:p>
            <a:endParaRPr lang="en-US" sz="1200" dirty="0">
              <a:solidFill>
                <a:schemeClr val="tx2"/>
              </a:solidFill>
              <a:cs typeface="Segoe UI Light" panose="020B0502040204020203" pitchFamily="34" charset="0"/>
            </a:endParaRPr>
          </a:p>
          <a:p>
            <a:endParaRPr lang="en-US" altLang="zh-TW" sz="1200" dirty="0">
              <a:solidFill>
                <a:schemeClr val="tx2"/>
              </a:solidFill>
              <a:cs typeface="Segoe UI Light" panose="020B0502040204020203" pitchFamily="34" charset="0"/>
            </a:endParaRPr>
          </a:p>
        </p:txBody>
      </p:sp>
      <p:graphicFrame>
        <p:nvGraphicFramePr>
          <p:cNvPr id="2" name="Table 5">
            <a:extLst>
              <a:ext uri="{FF2B5EF4-FFF2-40B4-BE49-F238E27FC236}">
                <a16:creationId xmlns:a16="http://schemas.microsoft.com/office/drawing/2014/main" id="{6A506093-7DBA-6578-7A5B-4299D4B20B96}"/>
              </a:ext>
            </a:extLst>
          </p:cNvPr>
          <p:cNvGraphicFramePr>
            <a:graphicFrameLocks noGrp="1"/>
          </p:cNvGraphicFramePr>
          <p:nvPr>
            <p:extLst>
              <p:ext uri="{D42A27DB-BD31-4B8C-83A1-F6EECF244321}">
                <p14:modId xmlns:p14="http://schemas.microsoft.com/office/powerpoint/2010/main" val="2931437324"/>
              </p:ext>
            </p:extLst>
          </p:nvPr>
        </p:nvGraphicFramePr>
        <p:xfrm>
          <a:off x="623454" y="1812119"/>
          <a:ext cx="10474036" cy="4134468"/>
        </p:xfrm>
        <a:graphic>
          <a:graphicData uri="http://schemas.openxmlformats.org/drawingml/2006/table">
            <a:tbl>
              <a:tblPr firstRow="1" bandRow="1">
                <a:tableStyleId>{284E427A-3D55-4303-BF80-6455036E1DE7}</a:tableStyleId>
              </a:tblPr>
              <a:tblGrid>
                <a:gridCol w="2816918">
                  <a:extLst>
                    <a:ext uri="{9D8B030D-6E8A-4147-A177-3AD203B41FA5}">
                      <a16:colId xmlns:a16="http://schemas.microsoft.com/office/drawing/2014/main" val="2328939870"/>
                    </a:ext>
                  </a:extLst>
                </a:gridCol>
                <a:gridCol w="5889950">
                  <a:extLst>
                    <a:ext uri="{9D8B030D-6E8A-4147-A177-3AD203B41FA5}">
                      <a16:colId xmlns:a16="http://schemas.microsoft.com/office/drawing/2014/main" val="2316840749"/>
                    </a:ext>
                  </a:extLst>
                </a:gridCol>
                <a:gridCol w="1767168">
                  <a:extLst>
                    <a:ext uri="{9D8B030D-6E8A-4147-A177-3AD203B41FA5}">
                      <a16:colId xmlns:a16="http://schemas.microsoft.com/office/drawing/2014/main" val="2326193892"/>
                    </a:ext>
                  </a:extLst>
                </a:gridCol>
              </a:tblGrid>
              <a:tr h="197829">
                <a:tc>
                  <a:txBody>
                    <a:bodyPr/>
                    <a:lstStyle/>
                    <a:p>
                      <a:r>
                        <a:rPr lang="en-US" sz="1200" kern="1200" baseline="0" dirty="0">
                          <a:solidFill>
                            <a:schemeClr val="tx2"/>
                          </a:solidFill>
                        </a:rPr>
                        <a:t>Component</a:t>
                      </a:r>
                      <a:endParaRPr lang="en-US" sz="1200" kern="1200" baseline="0" dirty="0">
                        <a:solidFill>
                          <a:schemeClr val="tx2"/>
                        </a:solidFill>
                        <a:latin typeface="+mn-lt"/>
                        <a:ea typeface="+mn-ea"/>
                        <a:cs typeface="Times New Roman" panose="02020603050405020304" pitchFamily="18" charset="0"/>
                      </a:endParaRPr>
                    </a:p>
                  </a:txBody>
                  <a:tcPr marL="45664" marR="45664" marT="22832" marB="22832"/>
                </a:tc>
                <a:tc>
                  <a:txBody>
                    <a:bodyPr/>
                    <a:lstStyle/>
                    <a:p>
                      <a:r>
                        <a:rPr lang="en-US" sz="1200" kern="1200" baseline="0" dirty="0">
                          <a:solidFill>
                            <a:schemeClr val="tx2"/>
                          </a:solidFill>
                        </a:rPr>
                        <a:t>Function</a:t>
                      </a:r>
                      <a:endParaRPr lang="en-US" sz="1200" kern="1200" baseline="0" dirty="0">
                        <a:solidFill>
                          <a:schemeClr val="tx2"/>
                        </a:solidFill>
                        <a:latin typeface="+mn-lt"/>
                        <a:ea typeface="+mn-ea"/>
                        <a:cs typeface="Times New Roman" panose="02020603050405020304" pitchFamily="18" charset="0"/>
                      </a:endParaRPr>
                    </a:p>
                  </a:txBody>
                  <a:tcPr marL="45664" marR="45664" marT="22832" marB="22832"/>
                </a:tc>
                <a:tc>
                  <a:txBody>
                    <a:bodyPr/>
                    <a:lstStyle/>
                    <a:p>
                      <a:r>
                        <a:rPr lang="en-US" sz="1200" kern="1200" baseline="0" dirty="0">
                          <a:solidFill>
                            <a:schemeClr val="tx2"/>
                          </a:solidFill>
                        </a:rPr>
                        <a:t>GE part number </a:t>
                      </a:r>
                      <a:endParaRPr lang="en-US" sz="1200" kern="1200" baseline="0" dirty="0">
                        <a:solidFill>
                          <a:schemeClr val="tx2"/>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363539206"/>
                  </a:ext>
                </a:extLst>
              </a:tr>
              <a:tr h="303364">
                <a:tc>
                  <a:txBody>
                    <a:bodyPr/>
                    <a:lstStyle/>
                    <a:p>
                      <a:r>
                        <a:rPr lang="en-US" sz="1000" kern="1200" baseline="0" dirty="0">
                          <a:solidFill>
                            <a:schemeClr val="tx1"/>
                          </a:solidFill>
                        </a:rPr>
                        <a:t>RS232 Switch Panel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Communications switch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517-0247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670444859"/>
                  </a:ext>
                </a:extLst>
              </a:tr>
              <a:tr h="435282">
                <a:tc>
                  <a:txBody>
                    <a:bodyPr/>
                    <a:lstStyle/>
                    <a:p>
                      <a:r>
                        <a:rPr lang="en-US" sz="1000" kern="1200" baseline="0" dirty="0">
                          <a:solidFill>
                            <a:schemeClr val="tx1"/>
                          </a:solidFill>
                        </a:rPr>
                        <a:t>Power Supply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Power supply to power the RS232 switch panel.</a:t>
                      </a:r>
                    </a:p>
                    <a:p>
                      <a:r>
                        <a:rPr lang="en-US" sz="1000" kern="1200" baseline="0" dirty="0">
                          <a:solidFill>
                            <a:schemeClr val="tx1"/>
                          </a:solidFill>
                        </a:rPr>
                        <a:t>Input: 85 – 264 VAC or 90 – 350 VDC.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580-0046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220483303"/>
                  </a:ext>
                </a:extLst>
              </a:tr>
              <a:tr h="435282">
                <a:tc>
                  <a:txBody>
                    <a:bodyPr/>
                    <a:lstStyle/>
                    <a:p>
                      <a:r>
                        <a:rPr lang="en-US" sz="1000" kern="1200" baseline="0" dirty="0">
                          <a:solidFill>
                            <a:schemeClr val="tx1"/>
                          </a:solidFill>
                        </a:rPr>
                        <a:t>G100 RJ45 to RS232 Serial Cable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Connects the G100 to the RS232 switch panel which is then connected to external field devices.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977-0556/LLL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4263936018"/>
                  </a:ext>
                </a:extLst>
              </a:tr>
              <a:tr h="303364">
                <a:tc rowSpan="2">
                  <a:txBody>
                    <a:bodyPr/>
                    <a:lstStyle/>
                    <a:p>
                      <a:r>
                        <a:rPr lang="en-US" sz="1000" kern="1200" baseline="0" dirty="0">
                          <a:solidFill>
                            <a:schemeClr val="tx1"/>
                          </a:solidFill>
                        </a:rPr>
                        <a:t>Watchdog Cable Assembly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Connects G100 A to the RS232 switch panel.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977-0568/LLL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3868516095"/>
                  </a:ext>
                </a:extLst>
              </a:tr>
              <a:tr h="303364">
                <a:tc vMerge="1">
                  <a:txBody>
                    <a:bodyPr/>
                    <a:lstStyle/>
                    <a:p>
                      <a:endParaRPr lang="en-US"/>
                    </a:p>
                  </a:txBody>
                  <a:tcPr/>
                </a:tc>
                <a:tc>
                  <a:txBody>
                    <a:bodyPr/>
                    <a:lstStyle/>
                    <a:p>
                      <a:r>
                        <a:rPr lang="en-US" sz="1000" kern="1200" baseline="0" dirty="0">
                          <a:solidFill>
                            <a:schemeClr val="tx1"/>
                          </a:solidFill>
                        </a:rPr>
                        <a:t>Connects G100 B to the RS232 switch panel.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977-0568/LLL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3863753701"/>
                  </a:ext>
                </a:extLst>
              </a:tr>
              <a:tr h="435282">
                <a:tc>
                  <a:txBody>
                    <a:bodyPr/>
                    <a:lstStyle/>
                    <a:p>
                      <a:r>
                        <a:rPr lang="en-US" sz="1000" kern="1200" baseline="0" dirty="0">
                          <a:solidFill>
                            <a:schemeClr val="tx1"/>
                          </a:solidFill>
                        </a:rPr>
                        <a:t>Ping Cable Assembly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Links both G100 units to facilitate a heartbeat message that determines the status of the active unit.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977-0559/LLL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1533897066"/>
                  </a:ext>
                </a:extLst>
              </a:tr>
              <a:tr h="567200">
                <a:tc>
                  <a:txBody>
                    <a:bodyPr/>
                    <a:lstStyle/>
                    <a:p>
                      <a:r>
                        <a:rPr lang="en-US" sz="1000" kern="1200" baseline="0" dirty="0">
                          <a:solidFill>
                            <a:schemeClr val="tx1"/>
                          </a:solidFill>
                        </a:rPr>
                        <a:t>G100 A/B RS232 Switch panel Jumper (P1/P9)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Connects the isolates common of serial port to the signal used in switch panel so G100 (A or B) can make itself the active unit.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r>
                        <a:rPr lang="en-US" sz="1000" kern="1200" baseline="0" dirty="0">
                          <a:solidFill>
                            <a:schemeClr val="tx1"/>
                          </a:solidFill>
                        </a:rPr>
                        <a:t>977-0562	</a:t>
                      </a:r>
                    </a:p>
                    <a:p>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2229074038"/>
                  </a:ext>
                </a:extLst>
              </a:tr>
              <a:tr h="431324">
                <a:tc>
                  <a:txBody>
                    <a:bodyPr/>
                    <a:lstStyle/>
                    <a:p>
                      <a:pPr marL="0" algn="l" defTabSz="1219080" rtl="0" eaLnBrk="1" latinLnBrk="0" hangingPunct="1">
                        <a:lnSpc>
                          <a:spcPct val="99000"/>
                        </a:lnSpc>
                      </a:pPr>
                      <a:r>
                        <a:rPr lang="en-US" sz="1000" kern="1200" baseline="0" dirty="0">
                          <a:solidFill>
                            <a:schemeClr val="tx1"/>
                          </a:solidFill>
                        </a:rPr>
                        <a:t>Power Cable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pPr marL="0" algn="l" defTabSz="1219080" rtl="0" eaLnBrk="1" latinLnBrk="0" hangingPunct="1">
                        <a:lnSpc>
                          <a:spcPct val="99000"/>
                        </a:lnSpc>
                      </a:pPr>
                      <a:r>
                        <a:rPr lang="en-US" sz="1000" kern="1200" baseline="0" dirty="0">
                          <a:solidFill>
                            <a:schemeClr val="tx1"/>
                          </a:solidFill>
                        </a:rPr>
                        <a:t>Connects the RS232 switch panel to an external power supply.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pPr marL="0" algn="l" defTabSz="1219080" rtl="0" eaLnBrk="1" latinLnBrk="0" hangingPunct="1">
                        <a:lnSpc>
                          <a:spcPct val="99000"/>
                        </a:lnSpc>
                      </a:pPr>
                      <a:r>
                        <a:rPr lang="en-US" sz="1000" kern="1200" baseline="0" dirty="0">
                          <a:solidFill>
                            <a:schemeClr val="tx1"/>
                          </a:solidFill>
                        </a:rPr>
                        <a:t>970-0161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3548783555"/>
                  </a:ext>
                </a:extLst>
              </a:tr>
              <a:tr h="300725">
                <a:tc>
                  <a:txBody>
                    <a:bodyPr/>
                    <a:lstStyle/>
                    <a:p>
                      <a:pPr marL="0" algn="l" defTabSz="1219080" rtl="0" eaLnBrk="1" latinLnBrk="0" hangingPunct="1">
                        <a:lnSpc>
                          <a:spcPct val="99000"/>
                        </a:lnSpc>
                      </a:pPr>
                      <a:r>
                        <a:rPr lang="en-US" sz="1000" kern="1200" baseline="0" dirty="0">
                          <a:solidFill>
                            <a:schemeClr val="tx1"/>
                          </a:solidFill>
                        </a:rPr>
                        <a:t>Ground Cable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pPr marL="0" algn="l" defTabSz="1219080" rtl="0" eaLnBrk="1" latinLnBrk="0" hangingPunct="1">
                        <a:lnSpc>
                          <a:spcPct val="99000"/>
                        </a:lnSpc>
                      </a:pPr>
                      <a:r>
                        <a:rPr lang="en-US" sz="1000" kern="1200" baseline="0" dirty="0">
                          <a:solidFill>
                            <a:schemeClr val="tx1"/>
                          </a:solidFill>
                        </a:rPr>
                        <a:t>Provides a ground connection for the RS232 switch panel.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tc>
                  <a:txBody>
                    <a:bodyPr/>
                    <a:lstStyle/>
                    <a:p>
                      <a:pPr marL="0" algn="l" defTabSz="1219080" rtl="0" eaLnBrk="1" latinLnBrk="0" hangingPunct="1">
                        <a:lnSpc>
                          <a:spcPct val="99000"/>
                        </a:lnSpc>
                      </a:pPr>
                      <a:r>
                        <a:rPr lang="en-US" sz="1000" kern="1200" baseline="0" dirty="0">
                          <a:solidFill>
                            <a:schemeClr val="tx1"/>
                          </a:solidFill>
                        </a:rPr>
                        <a:t>970-0182	</a:t>
                      </a:r>
                    </a:p>
                    <a:p>
                      <a:pPr marL="0" algn="l" defTabSz="1219080" rtl="0" eaLnBrk="1" latinLnBrk="0" hangingPunct="1">
                        <a:lnSpc>
                          <a:spcPct val="99000"/>
                        </a:lnSpc>
                      </a:pPr>
                      <a:endParaRPr lang="en-US" sz="1000" kern="1200" baseline="0" dirty="0">
                        <a:solidFill>
                          <a:schemeClr val="tx1"/>
                        </a:solidFill>
                        <a:latin typeface="+mn-lt"/>
                        <a:ea typeface="+mn-ea"/>
                        <a:cs typeface="Times New Roman" panose="02020603050405020304" pitchFamily="18" charset="0"/>
                      </a:endParaRPr>
                    </a:p>
                  </a:txBody>
                  <a:tcPr marL="45664" marR="45664" marT="22832" marB="22832"/>
                </a:tc>
                <a:extLst>
                  <a:ext uri="{0D108BD9-81ED-4DB2-BD59-A6C34878D82A}">
                    <a16:rowId xmlns:a16="http://schemas.microsoft.com/office/drawing/2014/main" val="4286516402"/>
                  </a:ext>
                </a:extLst>
              </a:tr>
            </a:tbl>
          </a:graphicData>
        </a:graphic>
      </p:graphicFrame>
      <p:sp>
        <p:nvSpPr>
          <p:cNvPr id="6" name="Text Placeholder 2">
            <a:extLst>
              <a:ext uri="{FF2B5EF4-FFF2-40B4-BE49-F238E27FC236}">
                <a16:creationId xmlns:a16="http://schemas.microsoft.com/office/drawing/2014/main" id="{A81D3BBB-E54C-8E0B-3BC0-7F53E548830E}"/>
              </a:ext>
            </a:extLst>
          </p:cNvPr>
          <p:cNvSpPr txBox="1">
            <a:spLocks/>
          </p:cNvSpPr>
          <p:nvPr/>
        </p:nvSpPr>
        <p:spPr>
          <a:xfrm>
            <a:off x="623454" y="6013555"/>
            <a:ext cx="8315180" cy="347373"/>
          </a:xfrm>
          <a:prstGeom prst="rect">
            <a:avLst/>
          </a:prstGeom>
        </p:spPr>
        <p:txBody>
          <a:bodyPr/>
          <a:lstStyle>
            <a:lvl1pPr marL="256008" indent="-256008" algn="l" defTabSz="1219080" rtl="0" eaLnBrk="1" latinLnBrk="0" hangingPunct="1">
              <a:lnSpc>
                <a:spcPct val="99000"/>
              </a:lnSpc>
              <a:spcBef>
                <a:spcPts val="1867"/>
              </a:spcBef>
              <a:spcAft>
                <a:spcPts val="0"/>
              </a:spcAft>
              <a:buFont typeface="Arial" panose="020B0604020202020204" pitchFamily="34" charset="0"/>
              <a:buChar char="•"/>
              <a:defRPr sz="2400" kern="1200" baseline="0">
                <a:solidFill>
                  <a:schemeClr val="accent1"/>
                </a:solidFill>
                <a:latin typeface="+mn-lt"/>
                <a:ea typeface="+mn-ea"/>
                <a:cs typeface="+mn-cs"/>
              </a:defRPr>
            </a:lvl1pPr>
            <a:lvl2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2pPr>
            <a:lvl3pPr marL="256092" indent="-256092" algn="l" defTabSz="1219080" rtl="0" eaLnBrk="1" latinLnBrk="0" hangingPunct="1">
              <a:lnSpc>
                <a:spcPct val="99000"/>
              </a:lnSpc>
              <a:spcBef>
                <a:spcPts val="1600"/>
              </a:spcBef>
              <a:buSzPct val="91000"/>
              <a:buFont typeface="Arial" panose="020B0604020202020204" pitchFamily="34" charset="0"/>
              <a:buChar char="•"/>
              <a:defRPr sz="2400" kern="1200">
                <a:solidFill>
                  <a:schemeClr val="accent1"/>
                </a:solidFill>
                <a:latin typeface="+mn-lt"/>
                <a:ea typeface="+mn-ea"/>
                <a:cs typeface="+mn-cs"/>
              </a:defRPr>
            </a:lvl3pPr>
            <a:lvl4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4pPr>
            <a:lvl5pPr marL="256008" indent="-256008" algn="l" defTabSz="1219080" rtl="0" eaLnBrk="1" latinLnBrk="0" hangingPunct="1">
              <a:lnSpc>
                <a:spcPct val="99000"/>
              </a:lnSpc>
              <a:spcBef>
                <a:spcPts val="1200"/>
              </a:spcBef>
              <a:buSzPct val="91000"/>
              <a:buFont typeface="Arial" panose="020B0604020202020204" pitchFamily="34" charset="0"/>
              <a:buChar char="•"/>
              <a:defRPr sz="2400" kern="1200">
                <a:solidFill>
                  <a:schemeClr val="accent1"/>
                </a:solidFill>
                <a:latin typeface="+mn-lt"/>
                <a:ea typeface="+mn-ea"/>
                <a:cs typeface="+mn-cs"/>
              </a:defRPr>
            </a:lvl5pPr>
            <a:lvl6pPr marL="256008"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6pPr>
            <a:lvl7pPr marL="0" indent="0" algn="l" defTabSz="1219080" rtl="0" eaLnBrk="1" latinLnBrk="0" hangingPunct="1">
              <a:lnSpc>
                <a:spcPct val="99000"/>
              </a:lnSpc>
              <a:spcBef>
                <a:spcPts val="1200"/>
              </a:spcBef>
              <a:buSzPct val="91000"/>
              <a:buFontTx/>
              <a:buNone/>
              <a:defRPr sz="2400" b="1" kern="1200">
                <a:solidFill>
                  <a:schemeClr val="accent2"/>
                </a:solidFill>
                <a:latin typeface="+mn-lt"/>
                <a:ea typeface="+mn-ea"/>
                <a:cs typeface="+mn-cs"/>
              </a:defRPr>
            </a:lvl7pPr>
            <a:lvl8pPr marL="0"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8pPr>
            <a:lvl9pPr marL="0" indent="0" algn="l" defTabSz="1219080" rtl="0" eaLnBrk="1" latinLnBrk="0" hangingPunct="1">
              <a:lnSpc>
                <a:spcPct val="99000"/>
              </a:lnSpc>
              <a:spcBef>
                <a:spcPts val="1200"/>
              </a:spcBef>
              <a:buSzPct val="91000"/>
              <a:buFontTx/>
              <a:buNone/>
              <a:defRPr sz="2400" i="1" kern="1200">
                <a:solidFill>
                  <a:schemeClr val="accent2"/>
                </a:solidFill>
                <a:latin typeface="+mn-lt"/>
                <a:ea typeface="+mn-ea"/>
                <a:cs typeface="+mn-cs"/>
              </a:defRPr>
            </a:lvl9pPr>
          </a:lstStyle>
          <a:p>
            <a:pPr marL="0" indent="0" algn="l">
              <a:buNone/>
            </a:pPr>
            <a:r>
              <a:rPr lang="en-US" sz="1199" i="1" dirty="0">
                <a:solidFill>
                  <a:schemeClr val="tx2"/>
                </a:solidFill>
                <a:cs typeface="Times New Roman" panose="02020603050405020304" pitchFamily="18" charset="0"/>
              </a:rPr>
              <a:t>(/LLL) is length of the cable in inches, i.e. 36inches is /036. </a:t>
            </a:r>
          </a:p>
        </p:txBody>
      </p:sp>
      <p:sp>
        <p:nvSpPr>
          <p:cNvPr id="7" name="Footer Placeholder 2">
            <a:extLst>
              <a:ext uri="{FF2B5EF4-FFF2-40B4-BE49-F238E27FC236}">
                <a16:creationId xmlns:a16="http://schemas.microsoft.com/office/drawing/2014/main" id="{7D04EE76-AC2E-9299-DF47-40B63F37C98D}"/>
              </a:ext>
            </a:extLst>
          </p:cNvPr>
          <p:cNvSpPr txBox="1">
            <a:spLocks/>
          </p:cNvSpPr>
          <p:nvPr/>
        </p:nvSpPr>
        <p:spPr>
          <a:xfrm>
            <a:off x="319318" y="6629339"/>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Redundancy</a:t>
            </a:r>
          </a:p>
        </p:txBody>
      </p:sp>
    </p:spTree>
    <p:extLst>
      <p:ext uri="{BB962C8B-B14F-4D97-AF65-F5344CB8AC3E}">
        <p14:creationId xmlns:p14="http://schemas.microsoft.com/office/powerpoint/2010/main" val="118035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C202-DED9-AA95-6E80-FD631ABB9D8C}"/>
              </a:ext>
            </a:extLst>
          </p:cNvPr>
          <p:cNvSpPr>
            <a:spLocks noGrp="1"/>
          </p:cNvSpPr>
          <p:nvPr>
            <p:ph type="title"/>
          </p:nvPr>
        </p:nvSpPr>
        <p:spPr>
          <a:xfrm>
            <a:off x="548495" y="419101"/>
            <a:ext cx="9622047" cy="457020"/>
          </a:xfrm>
        </p:spPr>
        <p:txBody>
          <a:bodyPr vert="horz" lIns="0" tIns="0" rIns="0" bIns="0" rtlCol="0" anchor="t" anchorCtr="0">
            <a:noAutofit/>
          </a:bodyPr>
          <a:lstStyle/>
          <a:p>
            <a:r>
              <a:rPr lang="en-US" sz="2400" dirty="0"/>
              <a:t>Product Documentation</a:t>
            </a:r>
            <a:br>
              <a:rPr lang="en-US" dirty="0"/>
            </a:br>
            <a:br>
              <a:rPr lang="en-US" dirty="0">
                <a:solidFill>
                  <a:schemeClr val="tx1"/>
                </a:solidFill>
                <a:latin typeface="+mj-lt"/>
              </a:rPr>
            </a:br>
            <a:endParaRPr lang="en-US" dirty="0">
              <a:solidFill>
                <a:schemeClr val="tx1"/>
              </a:solidFill>
              <a:latin typeface="+mj-lt"/>
            </a:endParaRPr>
          </a:p>
        </p:txBody>
      </p:sp>
      <p:sp>
        <p:nvSpPr>
          <p:cNvPr id="7" name="Content Placeholder 6">
            <a:extLst>
              <a:ext uri="{FF2B5EF4-FFF2-40B4-BE49-F238E27FC236}">
                <a16:creationId xmlns:a16="http://schemas.microsoft.com/office/drawing/2014/main" id="{B67417AF-E561-5E8E-C4A9-1BDF4C69ED07}"/>
              </a:ext>
            </a:extLst>
          </p:cNvPr>
          <p:cNvSpPr>
            <a:spLocks noGrp="1"/>
          </p:cNvSpPr>
          <p:nvPr>
            <p:ph idx="1"/>
          </p:nvPr>
        </p:nvSpPr>
        <p:spPr/>
        <p:txBody>
          <a:bodyPr vert="horz" lIns="182880" tIns="182880" rIns="182880" bIns="182880" rtlCol="0">
            <a:normAutofit fontScale="92500" lnSpcReduction="10000"/>
          </a:bodyPr>
          <a:lstStyle/>
          <a:p>
            <a:r>
              <a:rPr lang="en-US" b="1" dirty="0">
                <a:solidFill>
                  <a:schemeClr val="tx1"/>
                </a:solidFill>
                <a:latin typeface="+mn-lt"/>
              </a:rPr>
              <a:t>MCP Product Documentation Set:</a:t>
            </a:r>
          </a:p>
          <a:p>
            <a:pPr marL="285750" indent="-285750">
              <a:buFont typeface="Arial" panose="020B0604020202020204" pitchFamily="34" charset="0"/>
              <a:buChar char="•"/>
            </a:pPr>
            <a:r>
              <a:rPr lang="en-CA" sz="1400" dirty="0">
                <a:solidFill>
                  <a:schemeClr val="tx2"/>
                </a:solidFill>
                <a:latin typeface="+mn-lt"/>
                <a:cs typeface="Segoe UI Light" panose="020B0502040204020203" pitchFamily="34" charset="0"/>
              </a:rPr>
              <a:t>Includes all available documents for both G500 and G100</a:t>
            </a:r>
          </a:p>
          <a:p>
            <a:pPr marL="285750" indent="-285750">
              <a:buFont typeface="Arial" panose="020B0604020202020204" pitchFamily="34" charset="0"/>
              <a:buChar char="•"/>
            </a:pPr>
            <a:endParaRPr lang="en-US" dirty="0">
              <a:solidFill>
                <a:schemeClr val="tx1"/>
              </a:solidFill>
              <a:cs typeface="Segoe UI Light" panose="020B0502040204020203" pitchFamily="34" charset="0"/>
            </a:endParaRPr>
          </a:p>
          <a:p>
            <a:r>
              <a:rPr lang="en-US" altLang="zh-TW" b="1" dirty="0">
                <a:solidFill>
                  <a:schemeClr val="tx1"/>
                </a:solidFill>
                <a:latin typeface="+mn-lt"/>
              </a:rPr>
              <a:t>MCP Software Configuration Guide: </a:t>
            </a:r>
          </a:p>
          <a:p>
            <a:pPr marL="285750" indent="-285750">
              <a:buFont typeface="Arial" panose="020B0604020202020204" pitchFamily="34" charset="0"/>
              <a:buChar char="•"/>
            </a:pPr>
            <a:r>
              <a:rPr lang="en-US" sz="1400" dirty="0">
                <a:solidFill>
                  <a:schemeClr val="tx2"/>
                </a:solidFill>
                <a:latin typeface="+mn-lt"/>
                <a:cs typeface="Segoe UI Light" panose="020B0502040204020203" pitchFamily="34" charset="0"/>
              </a:rPr>
              <a:t>Provides detailed information on how to configure the MCP software</a:t>
            </a:r>
          </a:p>
          <a:p>
            <a:pPr marL="285750" indent="-285750">
              <a:buFont typeface="Arial" panose="020B0604020202020204" pitchFamily="34" charset="0"/>
              <a:buChar char="•"/>
            </a:pPr>
            <a:endParaRPr lang="en-US" dirty="0">
              <a:solidFill>
                <a:schemeClr val="tx1"/>
              </a:solidFill>
              <a:cs typeface="Segoe UI Light" panose="020B0502040204020203" pitchFamily="34" charset="0"/>
            </a:endParaRPr>
          </a:p>
          <a:p>
            <a:r>
              <a:rPr lang="en-US" b="1" dirty="0">
                <a:solidFill>
                  <a:schemeClr val="tx1"/>
                </a:solidFill>
                <a:latin typeface="+mn-lt"/>
              </a:rPr>
              <a:t>Quick Start Guide:</a:t>
            </a:r>
          </a:p>
          <a:p>
            <a:pPr marL="285750" indent="-285750">
              <a:buFont typeface="Arial" panose="020B0604020202020204" pitchFamily="34" charset="0"/>
              <a:buChar char="•"/>
            </a:pPr>
            <a:r>
              <a:rPr lang="en-US" sz="1400" dirty="0">
                <a:solidFill>
                  <a:schemeClr val="tx2"/>
                </a:solidFill>
                <a:latin typeface="+mn-lt"/>
                <a:cs typeface="Segoe UI Light" panose="020B0502040204020203" pitchFamily="34" charset="0"/>
              </a:rPr>
              <a:t>SWM0116 G100 Substation Gateway Quick Start Guide</a:t>
            </a:r>
          </a:p>
          <a:p>
            <a:pPr marL="285750" indent="-285750">
              <a:buFont typeface="Arial" panose="020B0604020202020204" pitchFamily="34" charset="0"/>
              <a:buChar char="•"/>
            </a:pPr>
            <a:endParaRPr lang="en-US" b="1" dirty="0">
              <a:solidFill>
                <a:schemeClr val="tx1"/>
              </a:solidFill>
              <a:latin typeface="+mn-lt"/>
            </a:endParaRPr>
          </a:p>
          <a:p>
            <a:r>
              <a:rPr lang="en-US" altLang="zh-TW" b="1" dirty="0">
                <a:solidFill>
                  <a:schemeClr val="tx1"/>
                </a:solidFill>
                <a:latin typeface="+mn-lt"/>
              </a:rPr>
              <a:t>Instruction Manual:</a:t>
            </a:r>
          </a:p>
          <a:p>
            <a:pPr marL="285750" indent="-285750">
              <a:buFont typeface="Arial" panose="020B0604020202020204" pitchFamily="34" charset="0"/>
              <a:buChar char="•"/>
            </a:pPr>
            <a:r>
              <a:rPr lang="en-US" altLang="zh-TW" sz="1400" dirty="0">
                <a:solidFill>
                  <a:schemeClr val="tx2"/>
                </a:solidFill>
                <a:latin typeface="+mn-lt"/>
                <a:cs typeface="Segoe UI Light" panose="020B0502040204020203" pitchFamily="34" charset="0"/>
              </a:rPr>
              <a:t>994-0155 G100 Substation Gateway Instruction Manual</a:t>
            </a:r>
          </a:p>
          <a:p>
            <a:pPr marL="285750" indent="-285750">
              <a:buFont typeface="Arial" panose="020B0604020202020204" pitchFamily="34" charset="0"/>
              <a:buChar char="•"/>
            </a:pPr>
            <a:endParaRPr lang="en-US" altLang="zh-TW" sz="1400" dirty="0">
              <a:solidFill>
                <a:schemeClr val="tx2"/>
              </a:solidFill>
              <a:latin typeface="+mn-lt"/>
              <a:cs typeface="Segoe UI Light" panose="020B0502040204020203" pitchFamily="34" charset="0"/>
            </a:endParaRPr>
          </a:p>
          <a:p>
            <a:pPr marL="0" indent="0">
              <a:buFont typeface="Arial" panose="020B0604020202020204" pitchFamily="34" charset="0"/>
              <a:buNone/>
            </a:pPr>
            <a:r>
              <a:rPr lang="en-US" b="1" dirty="0">
                <a:solidFill>
                  <a:schemeClr val="tx1"/>
                </a:solidFill>
                <a:latin typeface="+mn-lt"/>
              </a:rPr>
              <a:t>Technical Support Library:</a:t>
            </a:r>
            <a:endParaRPr lang="en-US" sz="1600" dirty="0">
              <a:solidFill>
                <a:schemeClr val="tx2"/>
              </a:solidFill>
              <a:latin typeface="+mn-lt"/>
              <a:cs typeface="Segoe UI Light" panose="020B0502040204020203" pitchFamily="34" charset="0"/>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600" dirty="0">
                <a:solidFill>
                  <a:schemeClr val="tx2"/>
                </a:solidFill>
                <a:latin typeface="+mn-lt"/>
                <a:cs typeface="Segoe UI Light" panose="020B0502040204020203" pitchFamily="34" charset="0"/>
                <a:hlinkClick r:id="rId3">
                  <a:extLst>
                    <a:ext uri="{A12FA001-AC4F-418D-AE19-62706E023703}">
                      <ahyp:hlinkClr xmlns:ahyp="http://schemas.microsoft.com/office/drawing/2018/hyperlinkcolor" val="tx"/>
                    </a:ext>
                  </a:extLst>
                </a:hlinkClick>
              </a:rPr>
              <a:t>GE Grid Solutions - Substation Automation Markham Technical Support Web Library | Powered by Box</a:t>
            </a:r>
            <a:endParaRPr lang="en-US" sz="1600" dirty="0">
              <a:solidFill>
                <a:schemeClr val="tx2"/>
              </a:solidFill>
              <a:latin typeface="+mn-lt"/>
              <a:cs typeface="Segoe UI Light" panose="020B0502040204020203" pitchFamily="34" charset="0"/>
            </a:endParaRP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dirty="0"/>
          </a:p>
        </p:txBody>
      </p:sp>
      <p:sp>
        <p:nvSpPr>
          <p:cNvPr id="6" name="Footer Placeholder 2">
            <a:extLst>
              <a:ext uri="{FF2B5EF4-FFF2-40B4-BE49-F238E27FC236}">
                <a16:creationId xmlns:a16="http://schemas.microsoft.com/office/drawing/2014/main" id="{AAC70A1A-209A-DFD9-D63E-62BF03D61703}"/>
              </a:ext>
            </a:extLst>
          </p:cNvPr>
          <p:cNvSpPr>
            <a:spLocks noGrp="1"/>
          </p:cNvSpPr>
          <p:nvPr>
            <p:ph type="ftr" sz="quarter" idx="4294967295"/>
          </p:nvPr>
        </p:nvSpPr>
        <p:spPr>
          <a:xfrm>
            <a:off x="0" y="6613525"/>
            <a:ext cx="10248900" cy="244475"/>
          </a:xfrm>
        </p:spPr>
        <p:txBody>
          <a:bodyPr vert="horz" lIns="0" tIns="0" rIns="0" bIns="0" rtlCol="0" anchor="t" anchorCtr="0"/>
          <a:lstStyle/>
          <a:p>
            <a:r>
              <a:rPr lang="en-US" sz="1000" dirty="0">
                <a:solidFill>
                  <a:schemeClr val="tx1"/>
                </a:solidFill>
              </a:rPr>
              <a:t>2010 – G100 INITIAL SETUP</a:t>
            </a:r>
          </a:p>
        </p:txBody>
      </p:sp>
      <p:pic>
        <p:nvPicPr>
          <p:cNvPr id="23" name="Picture 22">
            <a:extLst>
              <a:ext uri="{FF2B5EF4-FFF2-40B4-BE49-F238E27FC236}">
                <a16:creationId xmlns:a16="http://schemas.microsoft.com/office/drawing/2014/main" id="{0AC928CC-5C39-DB92-EC8A-C0EC1200C267}"/>
              </a:ext>
            </a:extLst>
          </p:cNvPr>
          <p:cNvPicPr>
            <a:picLocks noChangeAspect="1"/>
          </p:cNvPicPr>
          <p:nvPr/>
        </p:nvPicPr>
        <p:blipFill>
          <a:blip r:embed="rId4"/>
          <a:stretch>
            <a:fillRect/>
          </a:stretch>
        </p:blipFill>
        <p:spPr>
          <a:xfrm>
            <a:off x="7901796" y="1147697"/>
            <a:ext cx="3135529" cy="3994305"/>
          </a:xfrm>
          <a:prstGeom prst="rect">
            <a:avLst/>
          </a:prstGeom>
          <a:noFill/>
          <a:ln w="19050">
            <a:solidFill>
              <a:schemeClr val="accent4"/>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 name="Footer Placeholder 2">
            <a:extLst>
              <a:ext uri="{FF2B5EF4-FFF2-40B4-BE49-F238E27FC236}">
                <a16:creationId xmlns:a16="http://schemas.microsoft.com/office/drawing/2014/main" id="{6E246553-1FDB-9C3F-417D-EC1FEF6B85E6}"/>
              </a:ext>
            </a:extLst>
          </p:cNvPr>
          <p:cNvSpPr txBox="1">
            <a:spLocks/>
          </p:cNvSpPr>
          <p:nvPr/>
        </p:nvSpPr>
        <p:spPr>
          <a:xfrm>
            <a:off x="319318" y="6620713"/>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Production Documentary</a:t>
            </a:r>
          </a:p>
        </p:txBody>
      </p:sp>
    </p:spTree>
    <p:extLst>
      <p:ext uri="{BB962C8B-B14F-4D97-AF65-F5344CB8AC3E}">
        <p14:creationId xmlns:p14="http://schemas.microsoft.com/office/powerpoint/2010/main" val="111159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2BCF206-4C95-D64D-6AA5-3AD2BBB29FE7}"/>
              </a:ext>
            </a:extLst>
          </p:cNvPr>
          <p:cNvSpPr txBox="1"/>
          <p:nvPr/>
        </p:nvSpPr>
        <p:spPr>
          <a:xfrm>
            <a:off x="8547354" y="1363837"/>
            <a:ext cx="3502151" cy="3997874"/>
          </a:xfrm>
          <a:prstGeom prst="rect">
            <a:avLst/>
          </a:prstGeom>
          <a:solidFill>
            <a:srgbClr val="E3E3E3"/>
          </a:solidFill>
        </p:spPr>
        <p:txBody>
          <a:bodyPr vert="horz" lIns="182880" tIns="182880" rIns="182880" bIns="182880" rtlCol="0">
            <a:normAutofit/>
          </a:bodyPr>
          <a:lstStyle/>
          <a:p>
            <a:pPr marR="0">
              <a:spcAft>
                <a:spcPts val="600"/>
              </a:spcAft>
            </a:pPr>
            <a:endParaRPr lang="en-US" sz="1200" dirty="0">
              <a:solidFill>
                <a:srgbClr val="212121"/>
              </a:solidFill>
            </a:endParaRPr>
          </a:p>
        </p:txBody>
      </p:sp>
      <p:sp>
        <p:nvSpPr>
          <p:cNvPr id="18" name="Title 3">
            <a:extLst>
              <a:ext uri="{FF2B5EF4-FFF2-40B4-BE49-F238E27FC236}">
                <a16:creationId xmlns:a16="http://schemas.microsoft.com/office/drawing/2014/main" id="{4A410F2A-04AC-E9DE-631C-9AEBA57E39A2}"/>
              </a:ext>
            </a:extLst>
          </p:cNvPr>
          <p:cNvSpPr>
            <a:spLocks noGrp="1"/>
          </p:cNvSpPr>
          <p:nvPr>
            <p:ph type="title"/>
          </p:nvPr>
        </p:nvSpPr>
        <p:spPr/>
        <p:txBody>
          <a:bodyPr/>
          <a:lstStyle/>
          <a:p>
            <a:r>
              <a:rPr lang="en-US" dirty="0"/>
              <a:t>G100 Release Notes</a:t>
            </a:r>
          </a:p>
        </p:txBody>
      </p:sp>
      <p:sp>
        <p:nvSpPr>
          <p:cNvPr id="3" name="Slide Number Placeholder 2">
            <a:extLst>
              <a:ext uri="{FF2B5EF4-FFF2-40B4-BE49-F238E27FC236}">
                <a16:creationId xmlns:a16="http://schemas.microsoft.com/office/drawing/2014/main" id="{54E506AA-89E5-94BA-08A8-FAF742CC852A}"/>
              </a:ext>
            </a:extLst>
          </p:cNvPr>
          <p:cNvSpPr>
            <a:spLocks noGrp="1"/>
          </p:cNvSpPr>
          <p:nvPr>
            <p:ph type="sldNum" sz="quarter" idx="4294967295"/>
          </p:nvPr>
        </p:nvSpPr>
        <p:spPr>
          <a:xfrm>
            <a:off x="11641138" y="6492875"/>
            <a:ext cx="550862" cy="365125"/>
          </a:xfrm>
        </p:spPr>
        <p:txBody>
          <a:bodyPr anchor="t">
            <a:normAutofit/>
          </a:bodyPr>
          <a:lstStyle/>
          <a:p>
            <a:pPr>
              <a:spcAft>
                <a:spcPts val="600"/>
              </a:spcAft>
            </a:pPr>
            <a:fld id="{7A7A97EF-C944-4447-B862-B593E9B4A0FF}" type="slidenum">
              <a:rPr lang="en-US" smtClean="0"/>
              <a:pPr>
                <a:spcAft>
                  <a:spcPts val="600"/>
                </a:spcAft>
              </a:pPr>
              <a:t>9</a:t>
            </a:fld>
            <a:endParaRPr lang="en-US"/>
          </a:p>
        </p:txBody>
      </p:sp>
      <p:sp>
        <p:nvSpPr>
          <p:cNvPr id="25" name="Footer Placeholder 2">
            <a:extLst>
              <a:ext uri="{FF2B5EF4-FFF2-40B4-BE49-F238E27FC236}">
                <a16:creationId xmlns:a16="http://schemas.microsoft.com/office/drawing/2014/main" id="{4D21A7A1-72E5-CECB-443E-F92ADFCDF083}"/>
              </a:ext>
            </a:extLst>
          </p:cNvPr>
          <p:cNvSpPr>
            <a:spLocks noGrp="1"/>
          </p:cNvSpPr>
          <p:nvPr>
            <p:ph type="ftr" sz="quarter" idx="4294967295"/>
          </p:nvPr>
        </p:nvSpPr>
        <p:spPr>
          <a:xfrm>
            <a:off x="0" y="6611938"/>
            <a:ext cx="10248900" cy="244475"/>
          </a:xfrm>
        </p:spPr>
        <p:txBody>
          <a:bodyPr vert="horz" lIns="0" tIns="0" rIns="0" bIns="0" rtlCol="0" anchor="t" anchorCtr="0"/>
          <a:lstStyle/>
          <a:p>
            <a:r>
              <a:rPr lang="en-US" sz="1000" dirty="0">
                <a:solidFill>
                  <a:schemeClr val="tx1"/>
                </a:solidFill>
              </a:rPr>
              <a:t>2010 – G100 INITIAL SETUP</a:t>
            </a:r>
          </a:p>
        </p:txBody>
      </p:sp>
      <p:pic>
        <p:nvPicPr>
          <p:cNvPr id="13" name="Picture 12">
            <a:extLst>
              <a:ext uri="{FF2B5EF4-FFF2-40B4-BE49-F238E27FC236}">
                <a16:creationId xmlns:a16="http://schemas.microsoft.com/office/drawing/2014/main" id="{5261AF67-D8A7-7CF8-9498-579CC3900F9D}"/>
              </a:ext>
            </a:extLst>
          </p:cNvPr>
          <p:cNvPicPr>
            <a:picLocks noChangeAspect="1"/>
          </p:cNvPicPr>
          <p:nvPr/>
        </p:nvPicPr>
        <p:blipFill rotWithShape="1">
          <a:blip r:embed="rId3"/>
          <a:srcRect t="2574" r="2" b="14341"/>
          <a:stretch/>
        </p:blipFill>
        <p:spPr>
          <a:xfrm>
            <a:off x="4459160" y="1363836"/>
            <a:ext cx="3809523" cy="3997874"/>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73A42C26-92B0-446C-265C-6F58B070F9FA}"/>
              </a:ext>
            </a:extLst>
          </p:cNvPr>
          <p:cNvPicPr>
            <a:picLocks noChangeAspect="1"/>
          </p:cNvPicPr>
          <p:nvPr/>
        </p:nvPicPr>
        <p:blipFill rotWithShape="1">
          <a:blip r:embed="rId4"/>
          <a:srcRect r="-2" b="32059"/>
          <a:stretch/>
        </p:blipFill>
        <p:spPr>
          <a:xfrm>
            <a:off x="419101" y="1363836"/>
            <a:ext cx="3809522" cy="3997874"/>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Text Placeholder 2">
            <a:extLst>
              <a:ext uri="{FF2B5EF4-FFF2-40B4-BE49-F238E27FC236}">
                <a16:creationId xmlns:a16="http://schemas.microsoft.com/office/drawing/2014/main" id="{AF4D9123-6633-5BEC-67B0-5E1FA3A9C62E}"/>
              </a:ext>
            </a:extLst>
          </p:cNvPr>
          <p:cNvSpPr txBox="1">
            <a:spLocks/>
          </p:cNvSpPr>
          <p:nvPr/>
        </p:nvSpPr>
        <p:spPr>
          <a:xfrm>
            <a:off x="325582" y="1007914"/>
            <a:ext cx="6789500" cy="457020"/>
          </a:xfrm>
          <a:prstGeom prst="rect">
            <a:avLst/>
          </a:prstGeom>
        </p:spPr>
        <p:txBody>
          <a:bodyPr/>
          <a:lstStyle>
            <a:lvl1pPr marL="256008" indent="-256008" algn="l" defTabSz="1219080" rtl="0" eaLnBrk="1" latinLnBrk="0" hangingPunct="1">
              <a:lnSpc>
                <a:spcPct val="99000"/>
              </a:lnSpc>
              <a:spcBef>
                <a:spcPts val="1867"/>
              </a:spcBef>
              <a:spcAft>
                <a:spcPts val="0"/>
              </a:spcAft>
              <a:buFont typeface="Arial" panose="020B0604020202020204" pitchFamily="34" charset="0"/>
              <a:buChar char="•"/>
              <a:defRPr sz="2400" kern="1200" baseline="0">
                <a:solidFill>
                  <a:schemeClr val="accent1"/>
                </a:solidFill>
                <a:latin typeface="+mn-lt"/>
                <a:ea typeface="+mn-ea"/>
                <a:cs typeface="+mn-cs"/>
              </a:defRPr>
            </a:lvl1pPr>
            <a:lvl2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2pPr>
            <a:lvl3pPr marL="256092" indent="-256092" algn="l" defTabSz="1219080" rtl="0" eaLnBrk="1" latinLnBrk="0" hangingPunct="1">
              <a:lnSpc>
                <a:spcPct val="99000"/>
              </a:lnSpc>
              <a:spcBef>
                <a:spcPts val="1600"/>
              </a:spcBef>
              <a:buSzPct val="91000"/>
              <a:buFont typeface="Arial" panose="020B0604020202020204" pitchFamily="34" charset="0"/>
              <a:buChar char="•"/>
              <a:defRPr sz="2400" kern="1200">
                <a:solidFill>
                  <a:schemeClr val="accent1"/>
                </a:solidFill>
                <a:latin typeface="+mn-lt"/>
                <a:ea typeface="+mn-ea"/>
                <a:cs typeface="+mn-cs"/>
              </a:defRPr>
            </a:lvl3pPr>
            <a:lvl4pPr marL="256008" indent="0" algn="l" defTabSz="1219080" rtl="0" eaLnBrk="1" latinLnBrk="0" hangingPunct="1">
              <a:lnSpc>
                <a:spcPct val="99000"/>
              </a:lnSpc>
              <a:spcBef>
                <a:spcPts val="0"/>
              </a:spcBef>
              <a:buFontTx/>
              <a:buNone/>
              <a:defRPr sz="2400" kern="1200">
                <a:solidFill>
                  <a:schemeClr val="accent1"/>
                </a:solidFill>
                <a:latin typeface="+mn-lt"/>
                <a:ea typeface="+mn-ea"/>
                <a:cs typeface="+mn-cs"/>
              </a:defRPr>
            </a:lvl4pPr>
            <a:lvl5pPr marL="256008" indent="-256008" algn="l" defTabSz="1219080" rtl="0" eaLnBrk="1" latinLnBrk="0" hangingPunct="1">
              <a:lnSpc>
                <a:spcPct val="99000"/>
              </a:lnSpc>
              <a:spcBef>
                <a:spcPts val="1200"/>
              </a:spcBef>
              <a:buSzPct val="91000"/>
              <a:buFont typeface="Arial" panose="020B0604020202020204" pitchFamily="34" charset="0"/>
              <a:buChar char="•"/>
              <a:defRPr sz="2400" kern="1200">
                <a:solidFill>
                  <a:schemeClr val="accent1"/>
                </a:solidFill>
                <a:latin typeface="+mn-lt"/>
                <a:ea typeface="+mn-ea"/>
                <a:cs typeface="+mn-cs"/>
              </a:defRPr>
            </a:lvl5pPr>
            <a:lvl6pPr marL="256008"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6pPr>
            <a:lvl7pPr marL="0" indent="0" algn="l" defTabSz="1219080" rtl="0" eaLnBrk="1" latinLnBrk="0" hangingPunct="1">
              <a:lnSpc>
                <a:spcPct val="99000"/>
              </a:lnSpc>
              <a:spcBef>
                <a:spcPts val="1200"/>
              </a:spcBef>
              <a:buSzPct val="91000"/>
              <a:buFontTx/>
              <a:buNone/>
              <a:defRPr sz="2400" b="1" kern="1200">
                <a:solidFill>
                  <a:schemeClr val="accent2"/>
                </a:solidFill>
                <a:latin typeface="+mn-lt"/>
                <a:ea typeface="+mn-ea"/>
                <a:cs typeface="+mn-cs"/>
              </a:defRPr>
            </a:lvl7pPr>
            <a:lvl8pPr marL="0" indent="0" algn="l" defTabSz="1219080" rtl="0" eaLnBrk="1" latinLnBrk="0" hangingPunct="1">
              <a:lnSpc>
                <a:spcPct val="99000"/>
              </a:lnSpc>
              <a:spcBef>
                <a:spcPts val="0"/>
              </a:spcBef>
              <a:buSzPct val="91000"/>
              <a:buFontTx/>
              <a:buNone/>
              <a:defRPr sz="2400" kern="1200">
                <a:solidFill>
                  <a:schemeClr val="accent2"/>
                </a:solidFill>
                <a:latin typeface="+mn-lt"/>
                <a:ea typeface="+mn-ea"/>
                <a:cs typeface="+mn-cs"/>
              </a:defRPr>
            </a:lvl8pPr>
            <a:lvl9pPr marL="0" indent="0" algn="l" defTabSz="1219080" rtl="0" eaLnBrk="1" latinLnBrk="0" hangingPunct="1">
              <a:lnSpc>
                <a:spcPct val="99000"/>
              </a:lnSpc>
              <a:spcBef>
                <a:spcPts val="1200"/>
              </a:spcBef>
              <a:buSzPct val="91000"/>
              <a:buFontTx/>
              <a:buNone/>
              <a:defRPr sz="2400" i="1" kern="1200">
                <a:solidFill>
                  <a:schemeClr val="accent2"/>
                </a:solidFill>
                <a:latin typeface="+mn-lt"/>
                <a:ea typeface="+mn-ea"/>
                <a:cs typeface="+mn-cs"/>
              </a:defRPr>
            </a:lvl9pPr>
          </a:lstStyle>
          <a:p>
            <a:pPr marL="0" indent="0">
              <a:buNone/>
            </a:pPr>
            <a:r>
              <a:rPr lang="en-US" sz="1200" dirty="0">
                <a:solidFill>
                  <a:schemeClr val="tx2"/>
                </a:solidFill>
                <a:cs typeface="Segoe UI Light" panose="020B0502040204020203" pitchFamily="34" charset="0"/>
              </a:rPr>
              <a:t>Outline key features, capabilities, and known issues within the MCP at the time of release.</a:t>
            </a:r>
            <a:endParaRPr lang="en-US" sz="1200" dirty="0">
              <a:solidFill>
                <a:schemeClr val="tx2"/>
              </a:solidFill>
              <a:cs typeface="Times New Roman" panose="02020603050405020304" pitchFamily="18" charset="0"/>
            </a:endParaRPr>
          </a:p>
          <a:p>
            <a:pPr marL="171244" indent="-171244">
              <a:spcBef>
                <a:spcPts val="0"/>
              </a:spcBef>
              <a:buFont typeface="Symbol" panose="05050102010706020507" pitchFamily="18" charset="2"/>
              <a:buChar char=""/>
            </a:pPr>
            <a:endParaRPr lang="en-US" sz="1200" dirty="0">
              <a:solidFill>
                <a:schemeClr val="tx2"/>
              </a:solidFill>
              <a:cs typeface="Times New Roman" panose="02020603050405020304" pitchFamily="18" charset="0"/>
            </a:endParaRPr>
          </a:p>
          <a:p>
            <a:endParaRPr lang="en-US" sz="1200" dirty="0">
              <a:solidFill>
                <a:schemeClr val="tx2"/>
              </a:solidFill>
              <a:cs typeface="Segoe UI Light" panose="020B0502040204020203" pitchFamily="34" charset="0"/>
            </a:endParaRPr>
          </a:p>
          <a:p>
            <a:endParaRPr lang="en-US" altLang="zh-TW" sz="1200" dirty="0">
              <a:solidFill>
                <a:schemeClr val="tx2"/>
              </a:solidFill>
              <a:cs typeface="Segoe UI Light" panose="020B0502040204020203" pitchFamily="34" charset="0"/>
            </a:endParaRPr>
          </a:p>
        </p:txBody>
      </p:sp>
      <p:sp>
        <p:nvSpPr>
          <p:cNvPr id="17" name="TextBox 16">
            <a:extLst>
              <a:ext uri="{FF2B5EF4-FFF2-40B4-BE49-F238E27FC236}">
                <a16:creationId xmlns:a16="http://schemas.microsoft.com/office/drawing/2014/main" id="{6B62F6AA-AC28-272F-4D0D-86EF514A1E26}"/>
              </a:ext>
            </a:extLst>
          </p:cNvPr>
          <p:cNvSpPr txBox="1"/>
          <p:nvPr/>
        </p:nvSpPr>
        <p:spPr>
          <a:xfrm>
            <a:off x="8547353" y="1363742"/>
            <a:ext cx="3502152" cy="3046988"/>
          </a:xfrm>
          <a:prstGeom prst="rect">
            <a:avLst/>
          </a:prstGeom>
          <a:noFill/>
        </p:spPr>
        <p:txBody>
          <a:bodyPr wrap="square">
            <a:spAutoFit/>
          </a:bodyPr>
          <a:lstStyle/>
          <a:p>
            <a:pPr marL="0" indent="0">
              <a:buNone/>
            </a:pPr>
            <a:endParaRPr lang="en-US" sz="1200" b="1" dirty="0"/>
          </a:p>
          <a:p>
            <a:pPr marL="0" indent="0">
              <a:buNone/>
            </a:pPr>
            <a:r>
              <a:rPr lang="en-US" sz="1200" dirty="0"/>
              <a:t>Technical Support Library:</a:t>
            </a:r>
          </a:p>
          <a:p>
            <a:pPr marL="0" indent="0">
              <a:buNone/>
            </a:pPr>
            <a:endParaRPr lang="en-US" sz="1200" b="1" dirty="0">
              <a:hlinkClick r:id="rId5">
                <a:extLst>
                  <a:ext uri="{A12FA001-AC4F-418D-AE19-62706E023703}">
                    <ahyp:hlinkClr xmlns:ahyp="http://schemas.microsoft.com/office/drawing/2018/hyperlinkcolor" val="tx"/>
                  </a:ext>
                </a:extLst>
              </a:hlinkClick>
            </a:endParaRPr>
          </a:p>
          <a:p>
            <a:pPr marL="0" indent="0">
              <a:buNone/>
            </a:pPr>
            <a:r>
              <a:rPr lang="en-US" sz="1200" dirty="0">
                <a:solidFill>
                  <a:schemeClr val="tx2"/>
                </a:solidFill>
                <a:hlinkClick r:id="rId5">
                  <a:extLst>
                    <a:ext uri="{A12FA001-AC4F-418D-AE19-62706E023703}">
                      <ahyp:hlinkClr xmlns:ahyp="http://schemas.microsoft.com/office/drawing/2018/hyperlinkcolor" val="tx"/>
                    </a:ext>
                  </a:extLst>
                </a:hlinkClick>
              </a:rPr>
              <a:t>GE Grid Solutions - Substation Automation Markham Technical Support Web Library | Powered by Box</a:t>
            </a:r>
            <a:endParaRPr lang="en-US" sz="1200" dirty="0">
              <a:solidFill>
                <a:schemeClr val="tx2"/>
              </a:solidFill>
            </a:endParaRPr>
          </a:p>
          <a:p>
            <a:pPr marL="0" indent="0">
              <a:buNone/>
            </a:pPr>
            <a:endParaRPr lang="en-US" sz="1200" b="1" dirty="0"/>
          </a:p>
          <a:p>
            <a:pPr marL="0" indent="0">
              <a:buNone/>
            </a:pPr>
            <a:r>
              <a:rPr lang="en-US" sz="1200" dirty="0"/>
              <a:t>Product Website:</a:t>
            </a:r>
          </a:p>
          <a:p>
            <a:pPr marL="0" indent="0">
              <a:buNone/>
            </a:pPr>
            <a:endParaRPr lang="en-US" sz="1200" b="1" dirty="0">
              <a:hlinkClick r:id="rId5">
                <a:extLst>
                  <a:ext uri="{A12FA001-AC4F-418D-AE19-62706E023703}">
                    <ahyp:hlinkClr xmlns:ahyp="http://schemas.microsoft.com/office/drawing/2018/hyperlinkcolor" val="tx"/>
                  </a:ext>
                </a:extLst>
              </a:hlinkClick>
            </a:endParaRPr>
          </a:p>
          <a:p>
            <a:pPr marL="0" indent="0">
              <a:buNone/>
            </a:pPr>
            <a:r>
              <a:rPr lang="en-US" sz="1200" dirty="0">
                <a:solidFill>
                  <a:schemeClr val="tx2"/>
                </a:solidFill>
                <a:hlinkClick r:id="rId6">
                  <a:extLst>
                    <a:ext uri="{A12FA001-AC4F-418D-AE19-62706E023703}">
                      <ahyp:hlinkClr xmlns:ahyp="http://schemas.microsoft.com/office/drawing/2018/hyperlinkcolor" val="tx"/>
                    </a:ext>
                  </a:extLst>
                </a:hlinkClick>
              </a:rPr>
              <a:t>https://www.gegridsolutions.com/multilin/catalog/g100.htm</a:t>
            </a:r>
            <a:endParaRPr lang="en-US" sz="1200" dirty="0">
              <a:solidFill>
                <a:schemeClr val="tx2"/>
              </a:solidFill>
            </a:endParaRPr>
          </a:p>
          <a:p>
            <a:pPr marL="0" indent="0">
              <a:buNone/>
            </a:pPr>
            <a:endParaRPr lang="en-US" sz="1200" b="1" dirty="0"/>
          </a:p>
          <a:p>
            <a:pPr marL="0" indent="0">
              <a:buNone/>
            </a:pPr>
            <a:r>
              <a:rPr lang="en-US" sz="1200" dirty="0"/>
              <a:t>Online Store:</a:t>
            </a:r>
          </a:p>
          <a:p>
            <a:pPr marL="0" indent="0">
              <a:buNone/>
            </a:pPr>
            <a:endParaRPr lang="en-US" sz="1200" b="1" dirty="0"/>
          </a:p>
          <a:p>
            <a:pPr marL="0" indent="0">
              <a:buNone/>
            </a:pPr>
            <a:r>
              <a:rPr lang="en-US" sz="1200" dirty="0">
                <a:solidFill>
                  <a:schemeClr val="tx2"/>
                </a:solidFill>
                <a:hlinkClick r:id="rId7">
                  <a:extLst>
                    <a:ext uri="{A12FA001-AC4F-418D-AE19-62706E023703}">
                      <ahyp:hlinkClr xmlns:ahyp="http://schemas.microsoft.com/office/drawing/2018/hyperlinkcolor" val="tx"/>
                    </a:ext>
                  </a:extLst>
                </a:hlinkClick>
              </a:rPr>
              <a:t>https://store.gegridsolutions.com/ViewProduct.aspx?Model=G100</a:t>
            </a:r>
            <a:endParaRPr lang="en-US" sz="1200" dirty="0">
              <a:solidFill>
                <a:schemeClr val="tx2"/>
              </a:solidFill>
            </a:endParaRPr>
          </a:p>
        </p:txBody>
      </p:sp>
      <p:sp>
        <p:nvSpPr>
          <p:cNvPr id="4" name="Footer Placeholder 2">
            <a:extLst>
              <a:ext uri="{FF2B5EF4-FFF2-40B4-BE49-F238E27FC236}">
                <a16:creationId xmlns:a16="http://schemas.microsoft.com/office/drawing/2014/main" id="{7667825B-0D94-7FA9-FA80-B11532248899}"/>
              </a:ext>
            </a:extLst>
          </p:cNvPr>
          <p:cNvSpPr txBox="1">
            <a:spLocks/>
          </p:cNvSpPr>
          <p:nvPr/>
        </p:nvSpPr>
        <p:spPr>
          <a:xfrm>
            <a:off x="319318" y="6629339"/>
            <a:ext cx="10248900" cy="244653"/>
          </a:xfrm>
          <a:prstGeom prst="rect">
            <a:avLst/>
          </a:prstGeom>
        </p:spPr>
        <p:txBody>
          <a:bodyPr vert="horz" lIns="0" tIns="0" rIns="0" bIns="0" rtlCol="0" anchor="t" anchorCtr="0"/>
          <a:lstStyle>
            <a:defPPr>
              <a:defRPr lang="en-US"/>
            </a:defPPr>
            <a:lvl1pPr marL="0" algn="l" defTabSz="914400" rtl="0" eaLnBrk="1" latinLnBrk="0" hangingPunct="1">
              <a:defRPr sz="800" kern="1200">
                <a:solidFill>
                  <a:srgbClr val="212121"/>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G100-2010 l Release Notes</a:t>
            </a:r>
          </a:p>
        </p:txBody>
      </p:sp>
    </p:spTree>
    <p:extLst>
      <p:ext uri="{BB962C8B-B14F-4D97-AF65-F5344CB8AC3E}">
        <p14:creationId xmlns:p14="http://schemas.microsoft.com/office/powerpoint/2010/main" val="3473345504"/>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Presentation2" id="{0FEEEBD1-D03A-4EB7-A8A8-69B3903463B4}" vid="{9BF03AD6-AA25-499C-9C5A-503B41CC1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 PowerPoint Template 2023</Template>
  <TotalTime>8034</TotalTime>
  <Words>1766</Words>
  <Application>Microsoft Office PowerPoint</Application>
  <PresentationFormat>Widescreen</PresentationFormat>
  <Paragraphs>257</Paragraphs>
  <Slides>14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Wingdings</vt:lpstr>
      <vt:lpstr>Inter</vt:lpstr>
      <vt:lpstr>Courier New</vt:lpstr>
      <vt:lpstr>Sons Condensed Extrabold</vt:lpstr>
      <vt:lpstr>Arial</vt:lpstr>
      <vt:lpstr>Symbol</vt:lpstr>
      <vt:lpstr>GE Vernova</vt:lpstr>
      <vt:lpstr>Visio</vt:lpstr>
      <vt:lpstr>2010 – G100 INITIAL SETUP  </vt:lpstr>
      <vt:lpstr>PowerPoint Presentation</vt:lpstr>
      <vt:lpstr>What’s in the Box?</vt:lpstr>
      <vt:lpstr>Wall/Panel Mount Kit</vt:lpstr>
      <vt:lpstr>G100 Top Panel  </vt:lpstr>
      <vt:lpstr>G100 Bottom Panel  </vt:lpstr>
      <vt:lpstr>G100 Redundancy</vt:lpstr>
      <vt:lpstr>Product Documentation  </vt:lpstr>
      <vt:lpstr>G100 Release Notes</vt:lpstr>
      <vt:lpstr>G100 Interface Options </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1050 - G500 HARDWARE</dc:title>
  <dc:subject/>
  <dc:creator>El Tawil, Hassan (GE Vernova)</dc:creator>
  <cp:keywords/>
  <dc:description/>
  <cp:lastModifiedBy>Paul Phillips</cp:lastModifiedBy>
  <cp:revision>173</cp:revision>
  <dcterms:created xsi:type="dcterms:W3CDTF">2023-08-31T13:40:48Z</dcterms:created>
  <dcterms:modified xsi:type="dcterms:W3CDTF">2023-10-27T20:12:47Z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